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1" r:id="rId14"/>
    <p:sldId id="269" r:id="rId15"/>
    <p:sldId id="271" r:id="rId16"/>
    <p:sldId id="270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DA85C"/>
    <a:srgbClr val="FFFFFF"/>
    <a:srgbClr val="5D2E1B"/>
    <a:srgbClr val="E57322"/>
    <a:srgbClr val="067A6F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>
      <p:cViewPr>
        <p:scale>
          <a:sx n="100" d="100"/>
          <a:sy n="100" d="100"/>
        </p:scale>
        <p:origin x="-66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E7FAA-1B40-4112-9DDF-59D2D39607BE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D735-89B0-49F4-A068-D59B90B681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897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D735-89B0-49F4-A068-D59B90B681C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584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D735-89B0-49F4-A068-D59B90B681C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646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D735-89B0-49F4-A068-D59B90B681C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8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750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54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876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38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748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590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300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26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24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4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05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CD298-CE6A-4375-860B-199DF2E085FD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7879B-56BD-475C-909D-6D3A116C6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594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00"/>
          <a:stretch/>
        </p:blipFill>
        <p:spPr bwMode="auto">
          <a:xfrm>
            <a:off x="-49271" y="-1"/>
            <a:ext cx="9258565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413" y="987250"/>
            <a:ext cx="9258565" cy="331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0525" y="1082520"/>
            <a:ext cx="9259819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8" descr="D:\Ольга\ЛОИ\ПИКАЛЕВО\логопи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1592"/>
            <a:ext cx="2087399" cy="73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423420"/>
            <a:ext cx="8712135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льготы, готовые помещения под склад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производство,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обеспечение, льготные займы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92" b="37755"/>
          <a:stretch/>
        </p:blipFill>
        <p:spPr>
          <a:xfrm>
            <a:off x="-51555" y="1154528"/>
            <a:ext cx="9252857" cy="29523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7798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ИНДУСТРИАЛЬНЫЙ ПАРК «ПИКАЛЕВО»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82338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СТРОИТЕЛЬСТВО ПОД КЛЮЧ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4730" y="958141"/>
            <a:ext cx="8235702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5D2E1B"/>
                </a:solidFill>
                <a:latin typeface="Arial" pitchFamily="34" charset="0"/>
              </a:rPr>
              <a:t>Схема: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Девелопер по заданию резидента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строит здание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по типовому или скорректированному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проекту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и передает его путем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продажи или лизинга</a:t>
            </a:r>
            <a:endParaRPr lang="ru-RU" sz="1400" dirty="0">
              <a:solidFill>
                <a:srgbClr val="5D2E1B"/>
              </a:solidFill>
              <a:latin typeface="Arial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88456" y="2826009"/>
            <a:ext cx="8388000" cy="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07504" y="2898017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Заключение инвестиционного соглашения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27584" y="2140471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1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79712" y="2897248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Проектирование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под нужды резидента (при необходимости)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699792" y="2139702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779912" y="2897248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Строительство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силами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девелопера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499992" y="2139702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3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580112" y="2905718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Заключение договора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купли-продажи/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лизинга здания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6156176" y="2148172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4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224278" y="2905718"/>
            <a:ext cx="15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Заключение резидентом договоров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с РСО (ресурсы)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и УК (сервисы)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7800342" y="2148172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5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1520" y="4136762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5D2E1B"/>
                </a:solidFill>
                <a:latin typeface="Arial" pitchFamily="34" charset="0"/>
              </a:rPr>
              <a:t>Коммерческие условия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определяются в индивидуальном порядке и зависят от стоимости проектирования и строительства </a:t>
            </a:r>
            <a:endParaRPr lang="ru-RU" sz="1400" b="1" dirty="0">
              <a:solidFill>
                <a:srgbClr val="5D2E1B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3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6" t="3001" r="17303" b="7400"/>
          <a:stretch/>
        </p:blipFill>
        <p:spPr>
          <a:xfrm>
            <a:off x="291766" y="915566"/>
            <a:ext cx="4794133" cy="3787957"/>
          </a:xfrm>
          <a:prstGeom prst="rect">
            <a:avLst/>
          </a:prstGeom>
        </p:spPr>
      </p:pic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784976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2 </a:t>
            </a: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ОЧЕРЕДЬ: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типовой проект (корпуса 4, 5, 6)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243481"/>
            <a:ext cx="1224136" cy="12996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7096" y="3238066"/>
            <a:ext cx="1288920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14377" y="1243481"/>
            <a:ext cx="1577503" cy="1299658"/>
          </a:xfrm>
          <a:prstGeom prst="rect">
            <a:avLst/>
          </a:prstGeom>
          <a:solidFill>
            <a:srgbClr val="5D2E1B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6126" y="1247139"/>
            <a:ext cx="1468251" cy="1296000"/>
          </a:xfrm>
          <a:prstGeom prst="rect">
            <a:avLst/>
          </a:prstGeom>
          <a:solidFill>
            <a:srgbClr val="E57322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0452" y="943830"/>
            <a:ext cx="190059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5D2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зона</a:t>
            </a:r>
            <a:endParaRPr lang="ru-RU" sz="1050" b="1" dirty="0">
              <a:solidFill>
                <a:srgbClr val="5D2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766" y="944940"/>
            <a:ext cx="134957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E57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Складская зона</a:t>
            </a:r>
            <a:endParaRPr lang="ru-RU" sz="1050" b="1" dirty="0">
              <a:solidFill>
                <a:srgbClr val="E573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43174" y="943830"/>
            <a:ext cx="2041774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1DA8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Административная зона</a:t>
            </a:r>
            <a:endParaRPr lang="ru-RU" sz="1050" b="1" dirty="0">
              <a:solidFill>
                <a:srgbClr val="1DA8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340" y="381466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074" y="380847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569" y="381052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66675" y="3403562"/>
            <a:ext cx="2926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00B050"/>
                </a:solidFill>
                <a:latin typeface="Arial" pitchFamily="34" charset="0"/>
              </a:rPr>
              <a:t>Инженерное обеспечение: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24128" y="4331880"/>
            <a:ext cx="1077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0,22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МВт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10776" y="4327740"/>
            <a:ext cx="1244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0,40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Гкал/ч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825652" y="4323076"/>
            <a:ext cx="1210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9,27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м3/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79050" y="1191255"/>
            <a:ext cx="3141422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</a:rPr>
              <a:t>Параметры корпуса: </a:t>
            </a:r>
            <a:endParaRPr lang="ru-RU" sz="1600" b="1" dirty="0">
              <a:solidFill>
                <a:srgbClr val="00B050"/>
              </a:solidFill>
              <a:latin typeface="Arial" pitchFamily="34" charset="0"/>
            </a:endParaRP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Размеры: 60×18 м;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Площадь: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2 244 </a:t>
            </a: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кв.м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.;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Помещения: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Производственные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1188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Складские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(324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Административные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648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Базовая технология: швейное производство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46126" y="3250751"/>
            <a:ext cx="2980970" cy="1299658"/>
          </a:xfrm>
          <a:prstGeom prst="rect">
            <a:avLst/>
          </a:prstGeom>
          <a:solidFill>
            <a:srgbClr val="5D2E1B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3718" y="2562843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 этаж</a:t>
            </a:r>
            <a:endParaRPr lang="ru-RU" sz="1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23822" y="4564943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 этаж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28880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ПЕРЕУСТУПКА ЗЕМЕЛЬНЫХ УЧАСТКОВ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4730" y="1080403"/>
            <a:ext cx="8235702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5D2E1B"/>
                </a:solidFill>
                <a:latin typeface="Arial" pitchFamily="34" charset="0"/>
              </a:rPr>
              <a:t>Схема: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Девелопер передает резиденту часть незастроенного земельного участка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в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субаренду под проектирование и строительство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, а также технические условия. После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ввода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объекта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в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эксплуатацию и регистрации права собственности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резидент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выделяет участок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выкупает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его у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администрации г. </a:t>
            </a: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Пикалево без конкурса за </a:t>
            </a:r>
            <a:r>
              <a:rPr lang="ru-RU" sz="1400" dirty="0">
                <a:solidFill>
                  <a:srgbClr val="5D2E1B"/>
                </a:solidFill>
                <a:latin typeface="Arial" pitchFamily="34" charset="0"/>
              </a:rPr>
              <a:t>15% кадастровой стоимости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1520" y="3315464"/>
            <a:ext cx="8388000" cy="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07504" y="3387472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Заключение инвестиционного соглашения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27584" y="2629926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1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79712" y="338670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Субаренда части участка на период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ПИР и СМР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699792" y="2629157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79912" y="338670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Раздел участка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после ввода в эксплуатацию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99992" y="2629157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3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80112" y="3395173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Переуступка права аренды участка резиденту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156176" y="2637627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4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24278" y="3395173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Выкуп участка резидентом </a:t>
            </a:r>
            <a:b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rgbClr val="5D2E1B"/>
                </a:solidFill>
                <a:latin typeface="Arial" pitchFamily="34" charset="0"/>
              </a:rPr>
              <a:t>у г. Пикалево</a:t>
            </a:r>
            <a:endParaRPr lang="ru-RU" sz="12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800342" y="2637627"/>
            <a:ext cx="540000" cy="540000"/>
          </a:xfrm>
          <a:prstGeom prst="ellipse">
            <a:avLst/>
          </a:prstGeom>
          <a:solidFill>
            <a:srgbClr val="E57322"/>
          </a:solidFill>
          <a:ln>
            <a:noFill/>
          </a:ln>
        </p:spPr>
        <p:txBody>
          <a:bodyPr wrap="none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</a:rPr>
              <a:t>5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9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ПРЕИМУЩЕСТВА ДЛЯ ИНВЕСТОРОВ 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9592" y="617656"/>
            <a:ext cx="794767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Быстрый запуск производства за счет 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подготовленной инфраструктуры</a:t>
            </a:r>
          </a:p>
          <a:p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Аренда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готовых производственных помещений 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 строительство по индивидуальному проекту</a:t>
            </a:r>
          </a:p>
          <a:p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Высокое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качество и современность предлагаемых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площадей</a:t>
            </a:r>
          </a:p>
          <a:p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Выгодное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географическое положение 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Кадровый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потенциал окружающих населенных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пунктов</a:t>
            </a:r>
          </a:p>
          <a:p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Наличие у г. Пикалево статуса ТОСЭР, который предоставляет инвесторам многочисленные налоговые льготы и преференции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59088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52" y="185167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52" y="3075854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52" y="429999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52" y="249974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52" y="105958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36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856984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СТАТУС ТОСЭР</a:t>
            </a:r>
            <a:endParaRPr lang="ru-RU" altLang="ru-RU" sz="1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618006"/>
            <a:ext cx="1942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Льготы резидентам</a:t>
            </a:r>
            <a:endParaRPr lang="ru-RU" sz="1400" b="1" dirty="0">
              <a:solidFill>
                <a:srgbClr val="00B050"/>
              </a:solidFill>
              <a:latin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60" y="2003221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60" y="2498783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60" y="3840178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11545" y="1935291"/>
            <a:ext cx="3240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rgbClr val="1DA85C"/>
                </a:solidFill>
                <a:latin typeface="Arial" pitchFamily="34" charset="0"/>
              </a:rPr>
              <a:t>Налог на имущество</a:t>
            </a:r>
            <a:endParaRPr lang="ru-RU" sz="700" b="1" dirty="0" smtClean="0">
              <a:solidFill>
                <a:srgbClr val="1DA85C"/>
              </a:solidFill>
              <a:latin typeface="Arial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0%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первые 5 лет,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1,1%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следующие 5 лет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44" y="2461994"/>
            <a:ext cx="33690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200" b="1" dirty="0" smtClean="0">
                <a:solidFill>
                  <a:srgbClr val="1DA85C"/>
                </a:solidFill>
                <a:latin typeface="Arial" pitchFamily="34" charset="0"/>
              </a:rPr>
              <a:t>Налог на прибыль</a:t>
            </a:r>
            <a:endParaRPr lang="ru-RU" sz="700" dirty="0" smtClean="0">
              <a:solidFill>
                <a:srgbClr val="1DA85C"/>
              </a:solidFill>
              <a:latin typeface="Arial" pitchFamily="34" charset="0"/>
            </a:endParaRPr>
          </a:p>
          <a:p>
            <a:pPr lvl="0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Региональная часть:</a:t>
            </a:r>
          </a:p>
          <a:p>
            <a:pPr lvl="0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5%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первые 5 лет,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10%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последующие 5 лет</a:t>
            </a:r>
          </a:p>
          <a:p>
            <a:pPr lvl="0"/>
            <a:endParaRPr lang="ru-RU" sz="7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lvl="0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Федеральная часть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: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0%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первые 5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лет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1544" y="3771495"/>
            <a:ext cx="35283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rgbClr val="1DA85C"/>
                </a:solidFill>
                <a:latin typeface="Arial" pitchFamily="34" charset="0"/>
              </a:rPr>
              <a:t>Земельный налог</a:t>
            </a:r>
            <a:endParaRPr lang="ru-RU" sz="700" b="1" dirty="0" smtClean="0">
              <a:solidFill>
                <a:srgbClr val="1DA85C"/>
              </a:solidFill>
              <a:latin typeface="Arial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0%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все 10 лет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1544" y="4272044"/>
            <a:ext cx="33690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rgbClr val="1DA85C"/>
                </a:solidFill>
                <a:latin typeface="Arial" pitchFamily="34" charset="0"/>
              </a:rPr>
              <a:t>Взносы во внебюджетные фонды</a:t>
            </a:r>
            <a:endParaRPr lang="ru-RU" sz="700" b="1" dirty="0" smtClean="0">
              <a:solidFill>
                <a:srgbClr val="1DA85C"/>
              </a:solidFill>
              <a:latin typeface="Arial" pitchFamily="34" charset="0"/>
            </a:endParaRPr>
          </a:p>
          <a:p>
            <a:pPr lvl="0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Снижение с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30,2%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до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7,6%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067944" y="987574"/>
            <a:ext cx="0" cy="3672408"/>
          </a:xfrm>
          <a:prstGeom prst="line">
            <a:avLst/>
          </a:prstGeom>
          <a:ln w="12700">
            <a:solidFill>
              <a:srgbClr val="1DA8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211960" y="915566"/>
            <a:ext cx="3798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Требования к инвестиционному проекту</a:t>
            </a:r>
            <a:endParaRPr lang="ru-RU" sz="14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280380" y="1323234"/>
            <a:ext cx="360000" cy="360000"/>
          </a:xfrm>
          <a:prstGeom prst="ellipse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2368" y="1380521"/>
            <a:ext cx="216024" cy="2160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2842060-F9B1-4006-8DF9-EE6C47443197}"/>
              </a:ext>
            </a:extLst>
          </p:cNvPr>
          <p:cNvSpPr txBox="1"/>
          <p:nvPr/>
        </p:nvSpPr>
        <p:spPr>
          <a:xfrm>
            <a:off x="4630440" y="1283596"/>
            <a:ext cx="943619" cy="4524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От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2,5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/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млн руб.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846194" y="1275606"/>
            <a:ext cx="1149482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От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10 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/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рабочих мест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FB0F6A8-BFF4-4986-9D47-244FB84BA6FB}"/>
              </a:ext>
            </a:extLst>
          </p:cNvPr>
          <p:cNvSpPr txBox="1"/>
          <p:nvPr/>
        </p:nvSpPr>
        <p:spPr>
          <a:xfrm>
            <a:off x="7380312" y="1283596"/>
            <a:ext cx="1961295" cy="4524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&lt; 25%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иностранной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рабочей силы</a:t>
            </a:r>
          </a:p>
        </p:txBody>
      </p:sp>
      <p:sp>
        <p:nvSpPr>
          <p:cNvPr id="36" name="Овал 35"/>
          <p:cNvSpPr/>
          <p:nvPr/>
        </p:nvSpPr>
        <p:spPr>
          <a:xfrm>
            <a:off x="7037033" y="1323234"/>
            <a:ext cx="360000" cy="360000"/>
          </a:xfrm>
          <a:prstGeom prst="ellipse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9508" y="1376028"/>
            <a:ext cx="222800" cy="222800"/>
          </a:xfrm>
          <a:prstGeom prst="rect">
            <a:avLst/>
          </a:prstGeom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0127" y="1329812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Овал 38"/>
          <p:cNvSpPr/>
          <p:nvPr/>
        </p:nvSpPr>
        <p:spPr>
          <a:xfrm>
            <a:off x="251528" y="4340640"/>
            <a:ext cx="360000" cy="360000"/>
          </a:xfrm>
          <a:prstGeom prst="ellipse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742" y="4403954"/>
            <a:ext cx="238133" cy="23813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2DCAC73-1E25-475B-A62E-65C83A46A420}"/>
              </a:ext>
            </a:extLst>
          </p:cNvPr>
          <p:cNvSpPr txBox="1"/>
          <p:nvPr/>
        </p:nvSpPr>
        <p:spPr>
          <a:xfrm>
            <a:off x="4228345" y="2212475"/>
            <a:ext cx="5544616" cy="253607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Растениеводство, животноводство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Добыча песка, глины, камня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Производство продуктов и напитков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Производство текстильных изделий, одежды, кожи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Обработка древесины, производство бумаги, мебели,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изделий из дерева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Полиграфия, химия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Производство металлических, резиновых, пластмассовых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 прочих изделий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Предоставление продуктов, напитков, мест размещения 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Clr>
                <a:srgbClr val="1DA85C"/>
              </a:buClr>
              <a:buSzPct val="120000"/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Обслуживание автотранспорта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211960" y="1903933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>
                <a:solidFill>
                  <a:srgbClr val="00B050"/>
                </a:solidFill>
                <a:latin typeface="Arial" pitchFamily="34" charset="0"/>
              </a:rPr>
              <a:t>Виды </a:t>
            </a: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деятельности (могут </a:t>
            </a:r>
            <a:r>
              <a:rPr lang="ru-RU" sz="1400" b="1" dirty="0">
                <a:solidFill>
                  <a:srgbClr val="00B050"/>
                </a:solidFill>
                <a:latin typeface="Arial" pitchFamily="34" charset="0"/>
              </a:rPr>
              <a:t>быть расширены)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842" y="932572"/>
            <a:ext cx="1735623" cy="5725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6A6C458D-474B-492B-9374-D769681B4008}"/>
              </a:ext>
            </a:extLst>
          </p:cNvPr>
          <p:cNvSpPr/>
          <p:nvPr/>
        </p:nvSpPr>
        <p:spPr>
          <a:xfrm>
            <a:off x="1930682" y="979646"/>
            <a:ext cx="202163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Создана 16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марта 2018 года сроком на 10 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372356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424936" cy="50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ДОПОЛНИТЕЛЬНЫЕ ПРЕФЕРЕНЦИИ</a:t>
            </a:r>
            <a:endParaRPr 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061585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Фонд поддержки предпринимателей и промышленности Ленинградской области, </a:t>
            </a:r>
            <a:r>
              <a:rPr lang="ru-RU" sz="1400" b="1" dirty="0" err="1" smtClean="0">
                <a:solidFill>
                  <a:srgbClr val="00B050"/>
                </a:solidFill>
                <a:latin typeface="Arial" pitchFamily="34" charset="0"/>
              </a:rPr>
              <a:t>микрокредитная</a:t>
            </a: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 компания</a:t>
            </a:r>
            <a:endParaRPr lang="ru-RU" sz="14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3568" y="1779662"/>
            <a:ext cx="21336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Сумма займа</a:t>
            </a:r>
          </a:p>
          <a:p>
            <a:pPr lvl="0"/>
            <a:endParaRPr lang="ru-RU" sz="7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От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20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до </a:t>
            </a: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</a:rPr>
              <a:t>100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млн руб.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5978" y="1779662"/>
            <a:ext cx="252507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900"/>
              </a:spcAf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Процентная ставка</a:t>
            </a:r>
            <a:endParaRPr lang="ru-RU" sz="7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>
              <a:spcAft>
                <a:spcPts val="900"/>
              </a:spcAft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5%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базовая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ставка</a:t>
            </a:r>
          </a:p>
          <a:p>
            <a:pPr>
              <a:spcAft>
                <a:spcPts val="900"/>
              </a:spcAft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3%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базовая ставка в первые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3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года при банковской гарантии</a:t>
            </a:r>
          </a:p>
          <a:p>
            <a:pPr>
              <a:spcAft>
                <a:spcPts val="900"/>
              </a:spcAft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-2%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от базовой ставки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при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покупке российского оборудования</a:t>
            </a:r>
          </a:p>
          <a:p>
            <a:pPr>
              <a:spcAft>
                <a:spcPts val="900"/>
              </a:spcAft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1%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при экспорте &gt;50% продукции от суммы займа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в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год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83520" y="2653851"/>
            <a:ext cx="16562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Общий бюджет проекта</a:t>
            </a:r>
          </a:p>
          <a:p>
            <a:pPr lvl="0"/>
            <a:endParaRPr lang="ru-RU" sz="7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От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40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млн руб.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51520" y="1820513"/>
            <a:ext cx="432000" cy="432000"/>
          </a:xfrm>
          <a:prstGeom prst="ellipse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771800" y="1820513"/>
            <a:ext cx="432000" cy="432000"/>
          </a:xfrm>
          <a:prstGeom prst="ellipse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51520" y="2694702"/>
            <a:ext cx="432000" cy="432000"/>
          </a:xfrm>
          <a:prstGeom prst="ellipse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15" y="1911908"/>
            <a:ext cx="249210" cy="249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6329" y="1895041"/>
            <a:ext cx="282943" cy="282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454" y="2791636"/>
            <a:ext cx="238133" cy="23813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388545" y="1061585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Фонд развития моногородов</a:t>
            </a:r>
            <a:endParaRPr lang="ru-RU" sz="1400" b="1" dirty="0">
              <a:solidFill>
                <a:srgbClr val="00B050"/>
              </a:solidFill>
              <a:latin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552" y="355525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552" y="183299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892600" y="1785014"/>
            <a:ext cx="1788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Строительство подводящей инженерной инфраструктуры возможно за счет средств Фонда развития моногородов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92600" y="3475844"/>
            <a:ext cx="1788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Привлечение в проект средств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Фонда развития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моногородов</a:t>
            </a:r>
            <a:endParaRPr lang="ru-RU" sz="12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84168" y="1156238"/>
            <a:ext cx="0" cy="2927680"/>
          </a:xfrm>
          <a:prstGeom prst="line">
            <a:avLst/>
          </a:prstGeom>
          <a:ln w="12700">
            <a:solidFill>
              <a:srgbClr val="1DA8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8878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00" r="-10" b="-7802"/>
          <a:stretch/>
        </p:blipFill>
        <p:spPr>
          <a:xfrm>
            <a:off x="-508" y="339502"/>
            <a:ext cx="9145016" cy="4464496"/>
          </a:xfrm>
          <a:prstGeom prst="rect">
            <a:avLst/>
          </a:prstGeom>
        </p:spPr>
      </p:pic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651870"/>
            <a:ext cx="9144000" cy="1152128"/>
          </a:xfrm>
          <a:prstGeom prst="rect">
            <a:avLst/>
          </a:prstGeom>
          <a:solidFill>
            <a:srgbClr val="1D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8" descr="D:\Ольга\ЛОИ\ПИКАЛЕВО\логопи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506" y="483518"/>
            <a:ext cx="1334386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527" y="3559650"/>
            <a:ext cx="3280468" cy="12803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A6C458D-474B-492B-9374-D769681B4008}"/>
              </a:ext>
            </a:extLst>
          </p:cNvPr>
          <p:cNvSpPr/>
          <p:nvPr/>
        </p:nvSpPr>
        <p:spPr>
          <a:xfrm>
            <a:off x="3837035" y="3858839"/>
            <a:ext cx="2988331" cy="7540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195112, Санкт-Петербург,</a:t>
            </a:r>
            <a:b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Малоохтинский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пр., д. 64, лит. Б, оф. 402</a:t>
            </a:r>
          </a:p>
          <a:p>
            <a:pPr>
              <a:spcAft>
                <a:spcPts val="1500"/>
              </a:spcAft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(812) 644 01 23</a:t>
            </a: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341"/>
          <a:stretch/>
        </p:blipFill>
        <p:spPr>
          <a:xfrm>
            <a:off x="6994651" y="3831890"/>
            <a:ext cx="381509" cy="2700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18" r="36854"/>
          <a:stretch/>
        </p:blipFill>
        <p:spPr>
          <a:xfrm>
            <a:off x="3678329" y="3858865"/>
            <a:ext cx="209595" cy="3690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65655" y="3860924"/>
            <a:ext cx="144680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www.lenoblinvest.ru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lenoblinvest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lenoblinvest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978" b="33095"/>
          <a:stretch/>
        </p:blipFill>
        <p:spPr>
          <a:xfrm>
            <a:off x="7005387" y="4119922"/>
            <a:ext cx="381509" cy="2160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471" b="3602"/>
          <a:stretch/>
        </p:blipFill>
        <p:spPr>
          <a:xfrm>
            <a:off x="7005387" y="4371950"/>
            <a:ext cx="381509" cy="216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871" y="4379232"/>
            <a:ext cx="176510" cy="1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430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9"/>
          <p:cNvSpPr txBox="1">
            <a:spLocks noChangeArrowheads="1"/>
          </p:cNvSpPr>
          <p:nvPr/>
        </p:nvSpPr>
        <p:spPr bwMode="auto">
          <a:xfrm>
            <a:off x="15272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О ПРОЕКТЕ</a:t>
            </a:r>
            <a:r>
              <a:rPr lang="ru-RU" alt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83575"/>
            <a:ext cx="9150352" cy="27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915566"/>
            <a:ext cx="4392488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ИП «ПИКАЛЕВО»:</a:t>
            </a:r>
          </a:p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индустриальный парк типа «гринфилд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», </a:t>
            </a: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создаваемый в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рамках Комплексного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инвестиционного </a:t>
            </a: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плана модернизации города Пикалево</a:t>
            </a:r>
          </a:p>
          <a:p>
            <a:pPr marL="628650" lvl="1" indent="-171450">
              <a:spcAft>
                <a:spcPts val="600"/>
              </a:spcAft>
              <a:buFontTx/>
              <a:buChar char="-"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ЦЕЛИ РЕАЛИЗАЦИИ ПРОЕКТА: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обеспечение отраслевой диверсификации 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lvl="0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      и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модернизации муниципальной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экономики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решение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проблемы дефицита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готовых </a:t>
            </a:r>
          </a:p>
          <a:p>
            <a:pPr lvl="0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     производственных помещений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СПЕЦИАЛИЗАЦИЯ </a:t>
            </a:r>
          </a:p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ИНДУСТРИАЛЬНОГО ПАРКА: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легкая промышленность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пищевая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промышленность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производство строительных материалов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промышленная сборка оборудования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другие производства IV - V классов опасности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93" t="15001" r="20600" b="-3199"/>
          <a:stretch/>
        </p:blipFill>
        <p:spPr>
          <a:xfrm>
            <a:off x="152722" y="938561"/>
            <a:ext cx="4324656" cy="38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25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107504" y="410323"/>
            <a:ext cx="352839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ru-RU" alt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РАСПОЛОЖЕНИЕ 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TextBox 39"/>
          <p:cNvSpPr txBox="1">
            <a:spLocks noChangeArrowheads="1"/>
          </p:cNvSpPr>
          <p:nvPr/>
        </p:nvSpPr>
        <p:spPr bwMode="auto">
          <a:xfrm>
            <a:off x="6872023" y="1292166"/>
            <a:ext cx="178954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B050"/>
                </a:solidFill>
                <a:latin typeface="Arial" pitchFamily="34" charset="0"/>
              </a:rPr>
              <a:t>ТРАНСПОРТНАЯ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B050"/>
                </a:solidFill>
                <a:latin typeface="Arial" pitchFamily="34" charset="0"/>
              </a:rPr>
              <a:t>ДОСТУПНОСТЬ</a:t>
            </a:r>
            <a:endParaRPr lang="ru-RU" altLang="ru-RU" sz="12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6872023" y="3548783"/>
            <a:ext cx="144016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B050"/>
                </a:solidFill>
                <a:latin typeface="Arial" pitchFamily="34" charset="0"/>
              </a:rPr>
              <a:t>КАДРОВЫЙ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B050"/>
                </a:solidFill>
                <a:latin typeface="Arial" pitchFamily="34" charset="0"/>
              </a:rPr>
              <a:t>ПОТЕНЦИАЛ</a:t>
            </a:r>
          </a:p>
        </p:txBody>
      </p: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6374590" y="1769004"/>
            <a:ext cx="2362138" cy="159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Пикалево –</a:t>
            </a:r>
            <a:r>
              <a:rPr lang="en-US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en-US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0</a:t>
            </a:r>
            <a:r>
              <a:rPr lang="en-US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км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Бокситогорск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25 км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Тихвин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40 км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Санкт-Петербург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250 км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Череповец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270 км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Великий Новгород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250 км</a:t>
            </a:r>
            <a:endParaRPr lang="ru-RU" alt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4590" y="4006536"/>
            <a:ext cx="4572000" cy="7974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Пикалево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21 тыс. чел.</a:t>
            </a:r>
          </a:p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Тихвин 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58 тыс. чел.</a:t>
            </a:r>
          </a:p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Бокситогорск </a:t>
            </a:r>
            <a:r>
              <a:rPr lang="ru-RU" alt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–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16 тыс. чел.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472" y="1292166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472" y="3551903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83575"/>
            <a:ext cx="9150352" cy="27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1296"/>
            <a:ext cx="5822306" cy="350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373278" y="438628"/>
            <a:ext cx="237518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ru-RU" altLang="ru-RU" sz="1200" b="1" dirty="0" err="1">
                <a:solidFill>
                  <a:srgbClr val="1DA85C"/>
                </a:solidFill>
                <a:latin typeface="Arial" pitchFamily="34" charset="0"/>
              </a:rPr>
              <a:t>Бокситогорский</a:t>
            </a:r>
            <a:r>
              <a:rPr lang="ru-RU" altLang="ru-RU" sz="1200" b="1" dirty="0">
                <a:solidFill>
                  <a:srgbClr val="1DA85C"/>
                </a:solidFill>
                <a:latin typeface="Arial" pitchFamily="34" charset="0"/>
              </a:rPr>
              <a:t> район,</a:t>
            </a:r>
            <a:br>
              <a:rPr lang="ru-RU" altLang="ru-RU" sz="1200" b="1" dirty="0">
                <a:solidFill>
                  <a:srgbClr val="1DA85C"/>
                </a:solidFill>
                <a:latin typeface="Arial" pitchFamily="34" charset="0"/>
              </a:rPr>
            </a:br>
            <a:r>
              <a:rPr lang="ru-RU" altLang="ru-RU" sz="1200" b="1" dirty="0">
                <a:solidFill>
                  <a:srgbClr val="1DA85C"/>
                </a:solidFill>
                <a:latin typeface="Arial" pitchFamily="34" charset="0"/>
              </a:rPr>
              <a:t>г. Пикалево, за жилой зоной «</a:t>
            </a:r>
            <a:r>
              <a:rPr lang="ru-RU" altLang="ru-RU" sz="1200" b="1" dirty="0" err="1" smtClean="0">
                <a:solidFill>
                  <a:srgbClr val="1DA85C"/>
                </a:solidFill>
                <a:latin typeface="Arial" pitchFamily="34" charset="0"/>
              </a:rPr>
              <a:t>Обрино</a:t>
            </a:r>
            <a:r>
              <a:rPr lang="ru-RU" altLang="ru-RU" sz="1200" b="1" dirty="0" smtClean="0">
                <a:solidFill>
                  <a:srgbClr val="1DA85C"/>
                </a:solidFill>
                <a:latin typeface="Arial" pitchFamily="34" charset="0"/>
              </a:rPr>
              <a:t>»</a:t>
            </a:r>
            <a:endParaRPr lang="ru-RU" altLang="ru-RU" sz="1200" b="1" dirty="0">
              <a:solidFill>
                <a:srgbClr val="1DA85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52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" t="10913" r="7575" b="14484"/>
          <a:stretch/>
        </p:blipFill>
        <p:spPr>
          <a:xfrm>
            <a:off x="298861" y="1429053"/>
            <a:ext cx="4812570" cy="2240924"/>
          </a:xfrm>
          <a:prstGeom prst="rect">
            <a:avLst/>
          </a:prstGeom>
        </p:spPr>
      </p:pic>
      <p:pic>
        <p:nvPicPr>
          <p:cNvPr id="7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alt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ИНФРАСТРУКТУРА </a:t>
            </a:r>
          </a:p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alt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И ИНЖЕНЕРНОЕ ОБЕСПЕЧЕНИЕ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99" y="3867894"/>
            <a:ext cx="2991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ИНЖЕНЕРНОЕ ОБЕСПЕЧЕНИЕ:</a:t>
            </a:r>
            <a:endParaRPr lang="ru-RU" sz="1400" b="1" dirty="0">
              <a:solidFill>
                <a:srgbClr val="00B050"/>
              </a:solidFill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57" y="4332545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36" y="4332545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5495" y="4332545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4481" y="4332545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1454" y="4332545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7757" y="4269587"/>
            <a:ext cx="1763688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Электроснабжение 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7,2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МВт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91445" y="4269587"/>
            <a:ext cx="1223412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Водоснабжение </a:t>
            </a: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м3/сутки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33523" y="4269587"/>
            <a:ext cx="1215397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Водоотведение 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м3/сутки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96336" y="4269587"/>
            <a:ext cx="1212191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Газоснабжение 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3 000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м3/ч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27511" y="4269587"/>
            <a:ext cx="1287532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Теплоснабжение 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3,44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Гкал/ч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56584" y="1275606"/>
            <a:ext cx="126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</a:rPr>
              <a:t>1 очередь </a:t>
            </a:r>
            <a:endParaRPr lang="en-US" sz="16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93296" y="1275606"/>
            <a:ext cx="1203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9999"/>
                </a:solidFill>
                <a:latin typeface="Arial" pitchFamily="34" charset="0"/>
              </a:rPr>
              <a:t>2 очередь</a:t>
            </a:r>
            <a:endParaRPr lang="en-US" dirty="0" smtClean="0">
              <a:solidFill>
                <a:srgbClr val="0099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16624" y="1851670"/>
            <a:ext cx="15737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2,13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корпуса,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котельная,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парковки,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лагоустройство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Срок реализации –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квартал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56584" y="1487562"/>
            <a:ext cx="1700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</a:rPr>
              <a:t>строительства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093296" y="1487562"/>
            <a:ext cx="1700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9999"/>
                </a:solidFill>
                <a:latin typeface="Arial" pitchFamily="34" charset="0"/>
              </a:rPr>
              <a:t>строительства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453336" y="1851670"/>
            <a:ext cx="1619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,19 га</a:t>
            </a:r>
          </a:p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корпуса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парковки,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–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квартал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668589" y="2803920"/>
            <a:ext cx="312906" cy="369332"/>
            <a:chOff x="4804866" y="2809327"/>
            <a:chExt cx="312906" cy="369332"/>
          </a:xfrm>
        </p:grpSpPr>
        <p:sp>
          <p:nvSpPr>
            <p:cNvPr id="17" name="Овал 16"/>
            <p:cNvSpPr/>
            <p:nvPr/>
          </p:nvSpPr>
          <p:spPr>
            <a:xfrm>
              <a:off x="4831030" y="2854519"/>
              <a:ext cx="260578" cy="26057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804866" y="2809327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itchFamily="34" charset="0"/>
                </a:rPr>
                <a:t>1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Блок-схема: данные 21"/>
          <p:cNvSpPr/>
          <p:nvPr/>
        </p:nvSpPr>
        <p:spPr>
          <a:xfrm>
            <a:off x="395536" y="1507599"/>
            <a:ext cx="2813088" cy="103085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314"/>
              <a:gd name="connsiteY0" fmla="*/ 10398 h 10398"/>
              <a:gd name="connsiteX1" fmla="*/ 2000 w 11314"/>
              <a:gd name="connsiteY1" fmla="*/ 398 h 10398"/>
              <a:gd name="connsiteX2" fmla="*/ 11314 w 11314"/>
              <a:gd name="connsiteY2" fmla="*/ 0 h 10398"/>
              <a:gd name="connsiteX3" fmla="*/ 8000 w 11314"/>
              <a:gd name="connsiteY3" fmla="*/ 10398 h 10398"/>
              <a:gd name="connsiteX4" fmla="*/ 0 w 11314"/>
              <a:gd name="connsiteY4" fmla="*/ 10398 h 10398"/>
              <a:gd name="connsiteX0" fmla="*/ 0 w 11314"/>
              <a:gd name="connsiteY0" fmla="*/ 14375 h 14375"/>
              <a:gd name="connsiteX1" fmla="*/ 3109 w 11314"/>
              <a:gd name="connsiteY1" fmla="*/ 0 h 14375"/>
              <a:gd name="connsiteX2" fmla="*/ 11314 w 11314"/>
              <a:gd name="connsiteY2" fmla="*/ 3977 h 14375"/>
              <a:gd name="connsiteX3" fmla="*/ 8000 w 11314"/>
              <a:gd name="connsiteY3" fmla="*/ 14375 h 14375"/>
              <a:gd name="connsiteX4" fmla="*/ 0 w 11314"/>
              <a:gd name="connsiteY4" fmla="*/ 14375 h 14375"/>
              <a:gd name="connsiteX0" fmla="*/ 0 w 12307"/>
              <a:gd name="connsiteY0" fmla="*/ 5704 h 14375"/>
              <a:gd name="connsiteX1" fmla="*/ 4102 w 12307"/>
              <a:gd name="connsiteY1" fmla="*/ 0 h 14375"/>
              <a:gd name="connsiteX2" fmla="*/ 12307 w 12307"/>
              <a:gd name="connsiteY2" fmla="*/ 3977 h 14375"/>
              <a:gd name="connsiteX3" fmla="*/ 8993 w 12307"/>
              <a:gd name="connsiteY3" fmla="*/ 14375 h 14375"/>
              <a:gd name="connsiteX4" fmla="*/ 0 w 12307"/>
              <a:gd name="connsiteY4" fmla="*/ 5704 h 14375"/>
              <a:gd name="connsiteX0" fmla="*/ 0 w 12307"/>
              <a:gd name="connsiteY0" fmla="*/ 5704 h 12466"/>
              <a:gd name="connsiteX1" fmla="*/ 4102 w 12307"/>
              <a:gd name="connsiteY1" fmla="*/ 0 h 12466"/>
              <a:gd name="connsiteX2" fmla="*/ 12307 w 12307"/>
              <a:gd name="connsiteY2" fmla="*/ 3977 h 12466"/>
              <a:gd name="connsiteX3" fmla="*/ 8146 w 12307"/>
              <a:gd name="connsiteY3" fmla="*/ 12466 h 12466"/>
              <a:gd name="connsiteX4" fmla="*/ 0 w 12307"/>
              <a:gd name="connsiteY4" fmla="*/ 5704 h 12466"/>
              <a:gd name="connsiteX0" fmla="*/ 0 w 12103"/>
              <a:gd name="connsiteY0" fmla="*/ 5704 h 12466"/>
              <a:gd name="connsiteX1" fmla="*/ 4102 w 12103"/>
              <a:gd name="connsiteY1" fmla="*/ 0 h 12466"/>
              <a:gd name="connsiteX2" fmla="*/ 12103 w 12103"/>
              <a:gd name="connsiteY2" fmla="*/ 3977 h 12466"/>
              <a:gd name="connsiteX3" fmla="*/ 8146 w 12103"/>
              <a:gd name="connsiteY3" fmla="*/ 12466 h 12466"/>
              <a:gd name="connsiteX4" fmla="*/ 0 w 12103"/>
              <a:gd name="connsiteY4" fmla="*/ 5704 h 12466"/>
              <a:gd name="connsiteX0" fmla="*/ 0 w 12249"/>
              <a:gd name="connsiteY0" fmla="*/ 5704 h 12466"/>
              <a:gd name="connsiteX1" fmla="*/ 4102 w 12249"/>
              <a:gd name="connsiteY1" fmla="*/ 0 h 12466"/>
              <a:gd name="connsiteX2" fmla="*/ 12249 w 12249"/>
              <a:gd name="connsiteY2" fmla="*/ 4136 h 12466"/>
              <a:gd name="connsiteX3" fmla="*/ 8146 w 12249"/>
              <a:gd name="connsiteY3" fmla="*/ 12466 h 12466"/>
              <a:gd name="connsiteX4" fmla="*/ 0 w 12249"/>
              <a:gd name="connsiteY4" fmla="*/ 5704 h 12466"/>
              <a:gd name="connsiteX0" fmla="*/ 0 w 12483"/>
              <a:gd name="connsiteY0" fmla="*/ 6022 h 12466"/>
              <a:gd name="connsiteX1" fmla="*/ 4336 w 12483"/>
              <a:gd name="connsiteY1" fmla="*/ 0 h 12466"/>
              <a:gd name="connsiteX2" fmla="*/ 12483 w 12483"/>
              <a:gd name="connsiteY2" fmla="*/ 4136 h 12466"/>
              <a:gd name="connsiteX3" fmla="*/ 8380 w 12483"/>
              <a:gd name="connsiteY3" fmla="*/ 12466 h 12466"/>
              <a:gd name="connsiteX4" fmla="*/ 0 w 12483"/>
              <a:gd name="connsiteY4" fmla="*/ 6022 h 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3" h="12466">
                <a:moveTo>
                  <a:pt x="0" y="6022"/>
                </a:moveTo>
                <a:lnTo>
                  <a:pt x="4336" y="0"/>
                </a:lnTo>
                <a:lnTo>
                  <a:pt x="12483" y="4136"/>
                </a:lnTo>
                <a:lnTo>
                  <a:pt x="8380" y="12466"/>
                </a:lnTo>
                <a:lnTo>
                  <a:pt x="0" y="6022"/>
                </a:lnTo>
                <a:close/>
              </a:path>
            </a:pathLst>
          </a:custGeom>
          <a:solidFill>
            <a:srgbClr val="067A6F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824387" y="2617001"/>
            <a:ext cx="260578" cy="260578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798223" y="2570792"/>
            <a:ext cx="31290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331" y="1923678"/>
            <a:ext cx="287447" cy="13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5304" y="1934864"/>
            <a:ext cx="287447" cy="13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7315" y="2438715"/>
            <a:ext cx="199479" cy="19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9288" y="2571750"/>
            <a:ext cx="199479" cy="19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836" y="3253212"/>
            <a:ext cx="218436" cy="21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809" y="3248564"/>
            <a:ext cx="218436" cy="21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933506" y="1740349"/>
            <a:ext cx="1900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под свободную застройку (6,1 Га)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03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3608" y="1563638"/>
            <a:ext cx="7803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Аренда/продажа готовых производственно-складских зданий (1 очередь)</a:t>
            </a:r>
          </a:p>
          <a:p>
            <a:pPr lvl="0"/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Строительство производственных помещений по типовому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</a:b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или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скорректированному проекту (2 очередь)</a:t>
            </a:r>
          </a:p>
          <a:p>
            <a:pPr lvl="0"/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lvl="0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Субаренда и переуступка права аренды инженерно-подготовленного земельного участка 6,1 га (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гринфилд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lvl="0"/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lvl="0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Охрана, обслуживание и эксплуатация объектов инфраструктуры </a:t>
            </a:r>
          </a:p>
          <a:p>
            <a:pPr lvl="0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индустриального парка</a:t>
            </a:r>
          </a:p>
          <a:p>
            <a:pPr lvl="0"/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  <a:p>
            <a:pPr lvl="0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Обеспечение поставки резидентам энергоносителей и ресурсов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БАЗОВЫЕ УСЛУГИ (ПРОДУКТЫ) </a:t>
            </a:r>
            <a:b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</a:b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ДЛЯ РЕЗИДЕНТОВ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975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073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798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986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7113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71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784976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 ОЧЕРЕДЬ: готовое здание (корпус 1)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8" t="3800" r="13432" b="12715"/>
          <a:stretch/>
        </p:blipFill>
        <p:spPr>
          <a:xfrm>
            <a:off x="206442" y="1105492"/>
            <a:ext cx="5085638" cy="36264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3" y="1344510"/>
            <a:ext cx="864097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57847" y="3303494"/>
            <a:ext cx="864097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03648" y="1344510"/>
            <a:ext cx="2654199" cy="1345158"/>
          </a:xfrm>
          <a:prstGeom prst="rect">
            <a:avLst/>
          </a:prstGeom>
          <a:solidFill>
            <a:srgbClr val="5D2E1B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29455" y="1344510"/>
            <a:ext cx="874193" cy="1345158"/>
          </a:xfrm>
          <a:prstGeom prst="rect">
            <a:avLst/>
          </a:prstGeom>
          <a:solidFill>
            <a:srgbClr val="E57322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0452" y="1044305"/>
            <a:ext cx="190059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5D2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зона</a:t>
            </a:r>
            <a:endParaRPr lang="ru-RU" sz="1050" b="1" dirty="0">
              <a:solidFill>
                <a:srgbClr val="5D2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766" y="1045415"/>
            <a:ext cx="134957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E57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Складская зона</a:t>
            </a:r>
            <a:endParaRPr lang="ru-RU" sz="1050" b="1" dirty="0">
              <a:solidFill>
                <a:srgbClr val="E573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43174" y="1044305"/>
            <a:ext cx="2041774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1DA8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Административная зона</a:t>
            </a:r>
            <a:endParaRPr lang="ru-RU" sz="1050" b="1" dirty="0">
              <a:solidFill>
                <a:srgbClr val="1DA8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5696" y="3825063"/>
            <a:ext cx="127938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Второй свет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54461" y="3303494"/>
            <a:ext cx="468000" cy="888211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596685" y="4086673"/>
            <a:ext cx="468000" cy="105032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3015528" y="3668221"/>
            <a:ext cx="9136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Венткамера</a:t>
            </a:r>
            <a:endParaRPr lang="ru-RU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79050" y="1191255"/>
            <a:ext cx="3141422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</a:rPr>
              <a:t>Параметры корпуса: </a:t>
            </a:r>
            <a:endParaRPr lang="ru-RU" sz="1600" b="1" dirty="0">
              <a:solidFill>
                <a:srgbClr val="00B050"/>
              </a:solidFill>
              <a:latin typeface="Arial" pitchFamily="34" charset="0"/>
            </a:endParaRP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Размеры: 60×18 м;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Площадь: 1 314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кв.м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.;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Помещения: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Производственные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(648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Складские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(216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Административные (432 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lvl="0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Базовая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технология: швейное производство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340" y="381466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074" y="380847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569" y="381052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666675" y="3403562"/>
            <a:ext cx="2926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00B050"/>
                </a:solidFill>
                <a:latin typeface="Arial" pitchFamily="34" charset="0"/>
              </a:rPr>
              <a:t>Инженерное обеспечение: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24128" y="4331880"/>
            <a:ext cx="1077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0,18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МВт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10776" y="4327740"/>
            <a:ext cx="1244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0,37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Гкал/ч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825652" y="4323076"/>
            <a:ext cx="1210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8,66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м3/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4647" y="2717077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 этаж</a:t>
            </a:r>
            <a:endParaRPr lang="ru-RU" sz="12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529455" y="4625227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 этаж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13190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6" t="2686" r="14014" b="16115"/>
          <a:stretch/>
        </p:blipFill>
        <p:spPr>
          <a:xfrm>
            <a:off x="291766" y="1195182"/>
            <a:ext cx="5000314" cy="3536808"/>
          </a:xfrm>
          <a:prstGeom prst="rect">
            <a:avLst/>
          </a:prstGeom>
        </p:spPr>
      </p:pic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784976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 ОЧЕРЕДЬ: готовое здание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(</a:t>
            </a: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корпус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2)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9050" y="1191255"/>
            <a:ext cx="3141422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</a:rPr>
              <a:t>Параметры корпуса: </a:t>
            </a:r>
            <a:endParaRPr lang="ru-RU" sz="1600" b="1" dirty="0">
              <a:solidFill>
                <a:srgbClr val="00B050"/>
              </a:solidFill>
              <a:latin typeface="Arial" pitchFamily="34" charset="0"/>
            </a:endParaRP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Размеры: 60×18 м;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Площадь: 1 314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кв.м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.;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Помещения: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Производственные (756 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Складские (108 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Административные (432 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Базовая технология: швейное производство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7847" y="1344510"/>
            <a:ext cx="874193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57847" y="3303494"/>
            <a:ext cx="864097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16678" y="1344510"/>
            <a:ext cx="3041169" cy="1345158"/>
          </a:xfrm>
          <a:prstGeom prst="rect">
            <a:avLst/>
          </a:prstGeom>
          <a:solidFill>
            <a:srgbClr val="5D2E1B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29455" y="1344510"/>
            <a:ext cx="487223" cy="1345158"/>
          </a:xfrm>
          <a:prstGeom prst="rect">
            <a:avLst/>
          </a:prstGeom>
          <a:solidFill>
            <a:srgbClr val="E57322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0452" y="1044305"/>
            <a:ext cx="190059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5D2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зона</a:t>
            </a:r>
            <a:endParaRPr lang="ru-RU" sz="1050" b="1" dirty="0">
              <a:solidFill>
                <a:srgbClr val="5D2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766" y="1045415"/>
            <a:ext cx="134957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E57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Складская зона</a:t>
            </a:r>
            <a:endParaRPr lang="ru-RU" sz="1050" b="1" dirty="0">
              <a:solidFill>
                <a:srgbClr val="E573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43174" y="1044305"/>
            <a:ext cx="2041774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1DA8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Административная зона</a:t>
            </a:r>
            <a:endParaRPr lang="ru-RU" sz="1050" b="1" dirty="0">
              <a:solidFill>
                <a:srgbClr val="1DA8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5696" y="3825063"/>
            <a:ext cx="127938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Второй свет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6652" y="381466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7052" y="380847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569" y="381052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66675" y="3403562"/>
            <a:ext cx="2926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00B050"/>
                </a:solidFill>
                <a:latin typeface="Arial" pitchFamily="34" charset="0"/>
              </a:rPr>
              <a:t>Инженерное обеспечение: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55440" y="4331880"/>
            <a:ext cx="934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МВт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10776" y="4327740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Гкал/ч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757630" y="4323076"/>
            <a:ext cx="1210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8,66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м3/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54461" y="3303494"/>
            <a:ext cx="468000" cy="888211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3015528" y="3668221"/>
            <a:ext cx="9136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Венткамера</a:t>
            </a:r>
            <a:endParaRPr lang="ru-RU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96685" y="4086673"/>
            <a:ext cx="468000" cy="105032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14647" y="2717077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 этаж</a:t>
            </a:r>
            <a:endParaRPr lang="ru-RU" sz="12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29455" y="4625227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 этаж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19327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1" t="3800" r="14399" b="16400"/>
          <a:stretch/>
        </p:blipFill>
        <p:spPr>
          <a:xfrm>
            <a:off x="291766" y="1256162"/>
            <a:ext cx="5000314" cy="3475828"/>
          </a:xfrm>
          <a:prstGeom prst="rect">
            <a:avLst/>
          </a:prstGeom>
        </p:spPr>
      </p:pic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784976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 ОЧЕРЕДЬ: готовое здание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(</a:t>
            </a: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корпус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3)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3" y="1344510"/>
            <a:ext cx="936105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57847" y="3363838"/>
            <a:ext cx="928776" cy="1345158"/>
          </a:xfrm>
          <a:prstGeom prst="rect">
            <a:avLst/>
          </a:prstGeom>
          <a:solidFill>
            <a:srgbClr val="1DA85C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97608" y="1344510"/>
            <a:ext cx="2160239" cy="1345158"/>
          </a:xfrm>
          <a:prstGeom prst="rect">
            <a:avLst/>
          </a:prstGeom>
          <a:solidFill>
            <a:srgbClr val="5D2E1B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29455" y="1344510"/>
            <a:ext cx="1368153" cy="1345158"/>
          </a:xfrm>
          <a:prstGeom prst="rect">
            <a:avLst/>
          </a:prstGeom>
          <a:solidFill>
            <a:srgbClr val="E57322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0452" y="1044305"/>
            <a:ext cx="190059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5D2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зона</a:t>
            </a:r>
            <a:endParaRPr lang="ru-RU" sz="1050" b="1" dirty="0">
              <a:solidFill>
                <a:srgbClr val="5D2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766" y="1045415"/>
            <a:ext cx="134957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E57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Складская зона</a:t>
            </a:r>
            <a:endParaRPr lang="ru-RU" sz="1050" b="1" dirty="0">
              <a:solidFill>
                <a:srgbClr val="E573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43174" y="1044305"/>
            <a:ext cx="2041774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solidFill>
                  <a:srgbClr val="1DA8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Административная зона</a:t>
            </a:r>
            <a:endParaRPr lang="ru-RU" sz="1050" b="1" dirty="0">
              <a:solidFill>
                <a:srgbClr val="1DA8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65226" y="3723878"/>
            <a:ext cx="114984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Второй свет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340" y="381466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074" y="380847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569" y="381052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66675" y="3403562"/>
            <a:ext cx="2926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00B050"/>
                </a:solidFill>
                <a:latin typeface="Arial" pitchFamily="34" charset="0"/>
              </a:rPr>
              <a:t>Инженерное обеспечение: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24128" y="4331880"/>
            <a:ext cx="1077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0,16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МВт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10776" y="4327740"/>
            <a:ext cx="1244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0,38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Гкал/ч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825652" y="4323076"/>
            <a:ext cx="1210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8,66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м3/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79050" y="1191255"/>
            <a:ext cx="3141422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</a:rPr>
              <a:t>Параметры корпуса: </a:t>
            </a:r>
            <a:endParaRPr lang="ru-RU" sz="1600" b="1" dirty="0">
              <a:solidFill>
                <a:srgbClr val="00B050"/>
              </a:solidFill>
              <a:latin typeface="Arial" pitchFamily="34" charset="0"/>
            </a:endParaRP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Размеры: 60×18 м;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Площадь: 1 314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кв.м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.;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Помещения: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Производственные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(540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 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Складские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(324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marL="273050" lvl="0" indent="-2730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Административные (432 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)</a:t>
            </a:r>
          </a:p>
          <a:p>
            <a:pPr lvl="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Базовая технология: швейное производство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181438" y="3330917"/>
            <a:ext cx="468000" cy="888211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>
            <a:off x="3042505" y="3695644"/>
            <a:ext cx="9136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Венткамера</a:t>
            </a:r>
            <a:endParaRPr lang="ru-RU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623662" y="4114096"/>
            <a:ext cx="468000" cy="105032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14647" y="2717077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1 этаж</a:t>
            </a:r>
            <a:endParaRPr lang="ru-RU" sz="12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29455" y="4625227"/>
            <a:ext cx="665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2 этаж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34845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1" y="-6350"/>
            <a:ext cx="91408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Ольга\ЛОИ\ПИКАЛЕВО\полос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2" y="4890194"/>
            <a:ext cx="915035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79512" y="411510"/>
            <a:ext cx="8667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 ОЧЕРЕДЬ: </a:t>
            </a: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коммерческие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условия</a:t>
            </a:r>
            <a:endParaRPr lang="ru-RU" altLang="ru-RU" sz="30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945164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5D2E1B"/>
                </a:solidFill>
                <a:latin typeface="Arial" pitchFamily="34" charset="0"/>
              </a:rPr>
              <a:t>Продажа</a:t>
            </a:r>
            <a:endParaRPr lang="ru-RU" sz="16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3587" y="3075806"/>
            <a:ext cx="893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E57322"/>
                </a:solidFill>
                <a:latin typeface="Arial" pitchFamily="34" charset="0"/>
              </a:rPr>
              <a:t>Лизинг</a:t>
            </a:r>
            <a:endParaRPr lang="ru-RU" sz="1600" b="1" dirty="0">
              <a:solidFill>
                <a:srgbClr val="E57322"/>
              </a:solidFill>
              <a:latin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3587" y="4155926"/>
            <a:ext cx="1102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rgbClr val="1DA85C"/>
                </a:solidFill>
                <a:latin typeface="Arial" pitchFamily="34" charset="0"/>
              </a:rPr>
              <a:t>Аренда</a:t>
            </a:r>
            <a:endParaRPr lang="ru-RU" sz="1600" b="1" dirty="0">
              <a:solidFill>
                <a:srgbClr val="1DA85C"/>
              </a:solidFill>
              <a:latin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23504" y="2715766"/>
            <a:ext cx="8208000" cy="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23528" y="3795886"/>
            <a:ext cx="8208000" cy="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634907" y="1012445"/>
            <a:ext cx="2304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 smtClean="0">
                <a:solidFill>
                  <a:srgbClr val="5D2E1B"/>
                </a:solidFill>
                <a:latin typeface="Arial" pitchFamily="34" charset="0"/>
              </a:rPr>
              <a:t>Базовые затраты</a:t>
            </a:r>
            <a:endParaRPr lang="ru-RU" sz="1600" dirty="0">
              <a:solidFill>
                <a:srgbClr val="5D2E1B"/>
              </a:solidFill>
              <a:latin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763688" y="1203598"/>
            <a:ext cx="0" cy="356400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364088" y="1131590"/>
            <a:ext cx="0" cy="356400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23504" y="1539130"/>
            <a:ext cx="8208000" cy="0"/>
          </a:xfrm>
          <a:prstGeom prst="line">
            <a:avLst/>
          </a:prstGeom>
          <a:ln w="19050">
            <a:solidFill>
              <a:srgbClr val="5D2E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65722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3856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084168" y="1012445"/>
            <a:ext cx="2735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 smtClean="0">
                <a:solidFill>
                  <a:srgbClr val="5D2E1B"/>
                </a:solidFill>
                <a:latin typeface="Arial" pitchFamily="34" charset="0"/>
              </a:rPr>
              <a:t>Дополнительные затраты</a:t>
            </a:r>
            <a:endParaRPr lang="ru-RU" sz="1600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96072" y="1884132"/>
            <a:ext cx="3360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Стоимость выкупа здания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(разовый платеж)</a:t>
            </a:r>
            <a:endParaRPr lang="ru-RU" sz="14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08104" y="1744451"/>
            <a:ext cx="34320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Услуги УК (обслуживание территории, охрана, обеспечение ресурсами)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без учета коммунальных услуг</a:t>
            </a:r>
            <a:endParaRPr lang="ru-RU" sz="14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96072" y="2787774"/>
            <a:ext cx="33600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Лизинговый платеж: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b="1" dirty="0" smtClean="0">
                <a:solidFill>
                  <a:srgbClr val="5D2E1B"/>
                </a:solidFill>
                <a:latin typeface="Arial" pitchFamily="34" charset="0"/>
              </a:rPr>
              <a:t>рассчитывается исходя из срока лизинга с учетом удорожания 5% годовых</a:t>
            </a:r>
            <a:endParaRPr lang="ru-RU" sz="14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08104" y="2880232"/>
            <a:ext cx="34320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Услуги УК (обслуживание территории, охрана, обеспечение ресурсами)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без учета коммунальных услуг</a:t>
            </a:r>
            <a:endParaRPr lang="ru-RU" sz="1400" b="1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96072" y="4155926"/>
            <a:ext cx="3360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Арендная ставка</a:t>
            </a:r>
            <a:endParaRPr lang="ru-RU" sz="1400" dirty="0">
              <a:solidFill>
                <a:srgbClr val="5D2E1B"/>
              </a:solidFill>
              <a:latin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508104" y="3868025"/>
            <a:ext cx="3432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Услуги УК (обслуживание территории, охрана, обеспечение ресурсами)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  <a:t>без учета коммунальных услуг: </a:t>
            </a:r>
            <a:br>
              <a:rPr lang="ru-RU" sz="1400" dirty="0" smtClean="0">
                <a:solidFill>
                  <a:srgbClr val="5D2E1B"/>
                </a:solidFill>
                <a:latin typeface="Arial" pitchFamily="34" charset="0"/>
              </a:rPr>
            </a:br>
            <a:r>
              <a:rPr lang="ru-RU" sz="1400" b="1" dirty="0" smtClean="0">
                <a:solidFill>
                  <a:srgbClr val="5D2E1B"/>
                </a:solidFill>
                <a:latin typeface="Arial" pitchFamily="34" charset="0"/>
              </a:rPr>
              <a:t>включены в ставку аренды</a:t>
            </a:r>
            <a:endParaRPr lang="ru-RU" sz="1400" b="1" dirty="0">
              <a:solidFill>
                <a:srgbClr val="5D2E1B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5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888</Words>
  <Application>Microsoft Office PowerPoint</Application>
  <PresentationFormat>Экран (16:9)</PresentationFormat>
  <Paragraphs>271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dekl2</cp:lastModifiedBy>
  <cp:revision>141</cp:revision>
  <dcterms:created xsi:type="dcterms:W3CDTF">2015-09-01T06:49:12Z</dcterms:created>
  <dcterms:modified xsi:type="dcterms:W3CDTF">2019-01-15T15:24:01Z</dcterms:modified>
</cp:coreProperties>
</file>