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1" r:id="rId2"/>
    <p:sldId id="330" r:id="rId3"/>
    <p:sldId id="379" r:id="rId4"/>
    <p:sldId id="378" r:id="rId5"/>
    <p:sldId id="380" r:id="rId6"/>
    <p:sldId id="367" r:id="rId7"/>
    <p:sldId id="361" r:id="rId8"/>
    <p:sldId id="381" r:id="rId9"/>
    <p:sldId id="3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33"/>
    <a:srgbClr val="66CCFF"/>
    <a:srgbClr val="B2B2B2"/>
    <a:srgbClr val="FF9966"/>
    <a:srgbClr val="BAC349"/>
    <a:srgbClr val="FA3312"/>
    <a:srgbClr val="FF33CC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98" autoAdjust="0"/>
  </p:normalViewPr>
  <p:slideViewPr>
    <p:cSldViewPr>
      <p:cViewPr>
        <p:scale>
          <a:sx n="60" d="100"/>
          <a:sy n="60" d="100"/>
        </p:scale>
        <p:origin x="-1572" y="19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86CBE-19FE-42F7-9538-4104A8299DF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EE786A6-416E-42BB-8219-62AD227D0452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порядок и основания перевода, отчисления и восстановления обучающихся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6BCA8DF8-2EE4-4363-9E28-CD49E067F7C7}" type="parTrans" cxnId="{56742C5A-2CDE-4FAC-AE5F-81FD0D96B078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4F4CC9E3-5BAD-479A-AB91-BCCC9071441E}" type="sibTrans" cxnId="{56742C5A-2CDE-4FAC-AE5F-81FD0D96B078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C1C4EAC4-B12B-44A1-AE8C-5CADCCEE37EE}">
      <dgm:prSet phldrT="[Текст]" custT="1"/>
      <dgm:spPr/>
      <dgm:t>
        <a:bodyPr/>
        <a:lstStyle/>
        <a:p>
          <a:pPr marL="173038" indent="0"/>
          <a:r>
            <a:rPr lang="ru-RU" sz="1800" dirty="0" smtClean="0">
              <a:latin typeface="Arial" pitchFamily="34" charset="0"/>
              <a:cs typeface="Arial" pitchFamily="34" charset="0"/>
            </a:rPr>
            <a:t>порядок оформления возникновения, приостановления и прекращения отношений между образовательной организацией и обучающимися и (или) родителями (законными представителями) несовершеннолетних обучающихся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CF59DA25-2822-4B1B-9A54-776A830103CF}" type="parTrans" cxnId="{448CACC5-8B66-4F1C-8E45-E8431D06E373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2BC99EBE-15DC-4B2C-AB65-15264F1A7BFB}" type="sibTrans" cxnId="{448CACC5-8B66-4F1C-8E45-E8431D06E373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7D9C7083-0340-44DE-AC7B-62BCEF547377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формы, периодичность и порядок текущего контроля успеваемости и промежуточной аттестации обучающихся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ADCA87B0-0018-4663-860D-F3363C55C950}" type="parTrans" cxnId="{A595C702-DDFF-42EB-9A26-7EEC5F7B4D6E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FF06B81A-4ED8-4995-BBB6-967AEDD1C241}" type="sibTrans" cxnId="{A595C702-DDFF-42EB-9A26-7EEC5F7B4D6E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16DCF16C-9097-476F-9D73-66C2161A6C4B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режим занятий обучающихся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F811463E-E346-45F7-B520-A74638F8D82C}" type="sibTrans" cxnId="{F504203B-C64A-4360-B000-FE0A399B9117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9EEDB0DA-60BF-4921-8946-527DB69754FD}" type="parTrans" cxnId="{F504203B-C64A-4360-B000-FE0A399B9117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2BF6DEC4-08F4-4A2F-B1A8-300F63BF9C7E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правила приема обучающихся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88EE3130-75EA-405E-84A5-C0302A2857A9}" type="sibTrans" cxnId="{F57338AB-A08A-4877-B8D4-248EFA90A69E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F7E91D31-CCE2-47D6-A1AB-BAC0BACC4078}" type="parTrans" cxnId="{F57338AB-A08A-4877-B8D4-248EFA90A69E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2C59A9FE-2CD6-4EBA-A6EE-88C8D0E5751F}" type="pres">
      <dgm:prSet presAssocID="{0D786CBE-19FE-42F7-9538-4104A8299D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7CFA651-95B2-461A-BAB4-2BAA900DAA6B}" type="pres">
      <dgm:prSet presAssocID="{0D786CBE-19FE-42F7-9538-4104A8299DF3}" presName="Name1" presStyleCnt="0"/>
      <dgm:spPr/>
    </dgm:pt>
    <dgm:pt modelId="{8851DE0E-861E-4A7B-B3DD-9CF9013467FA}" type="pres">
      <dgm:prSet presAssocID="{0D786CBE-19FE-42F7-9538-4104A8299DF3}" presName="cycle" presStyleCnt="0"/>
      <dgm:spPr/>
    </dgm:pt>
    <dgm:pt modelId="{17DF2D53-37D2-44E1-B173-276CF451D3B6}" type="pres">
      <dgm:prSet presAssocID="{0D786CBE-19FE-42F7-9538-4104A8299DF3}" presName="srcNode" presStyleLbl="node1" presStyleIdx="0" presStyleCnt="5"/>
      <dgm:spPr/>
    </dgm:pt>
    <dgm:pt modelId="{93529253-F461-4069-B05D-BA5555534B24}" type="pres">
      <dgm:prSet presAssocID="{0D786CBE-19FE-42F7-9538-4104A8299DF3}" presName="conn" presStyleLbl="parChTrans1D2" presStyleIdx="0" presStyleCnt="1" custLinFactNeighborX="-1222" custLinFactNeighborY="548"/>
      <dgm:spPr/>
      <dgm:t>
        <a:bodyPr/>
        <a:lstStyle/>
        <a:p>
          <a:endParaRPr lang="ru-RU"/>
        </a:p>
      </dgm:t>
    </dgm:pt>
    <dgm:pt modelId="{1BC0EC7A-A3E7-447F-8BB0-F32C4A90003B}" type="pres">
      <dgm:prSet presAssocID="{0D786CBE-19FE-42F7-9538-4104A8299DF3}" presName="extraNode" presStyleLbl="node1" presStyleIdx="0" presStyleCnt="5"/>
      <dgm:spPr/>
    </dgm:pt>
    <dgm:pt modelId="{C2D4E434-616B-465B-952B-DC7963CF9EF8}" type="pres">
      <dgm:prSet presAssocID="{0D786CBE-19FE-42F7-9538-4104A8299DF3}" presName="dstNode" presStyleLbl="node1" presStyleIdx="0" presStyleCnt="5"/>
      <dgm:spPr/>
    </dgm:pt>
    <dgm:pt modelId="{62A5B42B-5956-441B-A497-8062B9958164}" type="pres">
      <dgm:prSet presAssocID="{2BF6DEC4-08F4-4A2F-B1A8-300F63BF9C7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C26ED-94E0-4253-8D55-A8CB69B28653}" type="pres">
      <dgm:prSet presAssocID="{2BF6DEC4-08F4-4A2F-B1A8-300F63BF9C7E}" presName="accent_1" presStyleCnt="0"/>
      <dgm:spPr/>
    </dgm:pt>
    <dgm:pt modelId="{440BAC5E-69FB-44C1-9071-E78A54868DF4}" type="pres">
      <dgm:prSet presAssocID="{2BF6DEC4-08F4-4A2F-B1A8-300F63BF9C7E}" presName="accentRepeatNode" presStyleLbl="solidFgAcc1" presStyleIdx="0" presStyleCnt="5"/>
      <dgm:spPr/>
    </dgm:pt>
    <dgm:pt modelId="{A2F0B7D4-3D58-406C-A478-803DC90EA023}" type="pres">
      <dgm:prSet presAssocID="{16DCF16C-9097-476F-9D73-66C2161A6C4B}" presName="text_2" presStyleLbl="node1" presStyleIdx="1" presStyleCnt="5" custLinFactNeighborX="-295" custLinFactNeighborY="-14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69CB8-82BE-47DB-893F-06E643D50D6B}" type="pres">
      <dgm:prSet presAssocID="{16DCF16C-9097-476F-9D73-66C2161A6C4B}" presName="accent_2" presStyleCnt="0"/>
      <dgm:spPr/>
    </dgm:pt>
    <dgm:pt modelId="{60A2F7FA-0D3F-4AE8-B18E-5877EA22A4C4}" type="pres">
      <dgm:prSet presAssocID="{16DCF16C-9097-476F-9D73-66C2161A6C4B}" presName="accentRepeatNode" presStyleLbl="solidFgAcc1" presStyleIdx="1" presStyleCnt="5" custLinFactNeighborX="-12094" custLinFactNeighborY="-9753"/>
      <dgm:spPr/>
    </dgm:pt>
    <dgm:pt modelId="{92C3615C-15EA-46FA-B967-0B0F438900E1}" type="pres">
      <dgm:prSet presAssocID="{7D9C7083-0340-44DE-AC7B-62BCEF547377}" presName="text_3" presStyleLbl="node1" presStyleIdx="2" presStyleCnt="5" custLinFactNeighborX="2470" custLinFactNeighborY="-1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780FC-C0A3-4CFC-A0B4-3EAC9EA385AD}" type="pres">
      <dgm:prSet presAssocID="{7D9C7083-0340-44DE-AC7B-62BCEF547377}" presName="accent_3" presStyleCnt="0"/>
      <dgm:spPr/>
    </dgm:pt>
    <dgm:pt modelId="{A39A7284-1670-429D-970C-4B4686980BEE}" type="pres">
      <dgm:prSet presAssocID="{7D9C7083-0340-44DE-AC7B-62BCEF547377}" presName="accentRepeatNode" presStyleLbl="solidFgAcc1" presStyleIdx="2" presStyleCnt="5" custLinFactNeighborX="4263" custLinFactNeighborY="-10884"/>
      <dgm:spPr/>
    </dgm:pt>
    <dgm:pt modelId="{57125F0C-DC80-4080-BEC2-5F1E75C13A31}" type="pres">
      <dgm:prSet presAssocID="{FEE786A6-416E-42BB-8219-62AD227D0452}" presName="text_4" presStyleLbl="node1" presStyleIdx="3" presStyleCnt="5" custLinFactNeighborX="200" custLinFactNeighborY="-16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85064-28EF-4A05-8192-3A71D0C94B78}" type="pres">
      <dgm:prSet presAssocID="{FEE786A6-416E-42BB-8219-62AD227D0452}" presName="accent_4" presStyleCnt="0"/>
      <dgm:spPr/>
    </dgm:pt>
    <dgm:pt modelId="{B22CFAE6-DEC9-4733-8050-006C6C585B17}" type="pres">
      <dgm:prSet presAssocID="{FEE786A6-416E-42BB-8219-62AD227D0452}" presName="accentRepeatNode" presStyleLbl="solidFgAcc1" presStyleIdx="3" presStyleCnt="5" custLinFactNeighborX="888" custLinFactNeighborY="-20503"/>
      <dgm:spPr/>
    </dgm:pt>
    <dgm:pt modelId="{4BB8A67F-A707-47EF-9B26-F0E073E2010B}" type="pres">
      <dgm:prSet presAssocID="{C1C4EAC4-B12B-44A1-AE8C-5CADCCEE37EE}" presName="text_5" presStyleLbl="node1" presStyleIdx="4" presStyleCnt="5" custScaleY="170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2C9D2-DAA4-40ED-A0CB-D1D4C2F1392C}" type="pres">
      <dgm:prSet presAssocID="{C1C4EAC4-B12B-44A1-AE8C-5CADCCEE37EE}" presName="accent_5" presStyleCnt="0"/>
      <dgm:spPr/>
    </dgm:pt>
    <dgm:pt modelId="{57771280-34E1-4432-BA95-37FCA7434E0E}" type="pres">
      <dgm:prSet presAssocID="{C1C4EAC4-B12B-44A1-AE8C-5CADCCEE37EE}" presName="accentRepeatNode" presStyleLbl="solidFgAcc1" presStyleIdx="4" presStyleCnt="5" custScaleX="152235" custScaleY="149970"/>
      <dgm:spPr/>
      <dgm:t>
        <a:bodyPr/>
        <a:lstStyle/>
        <a:p>
          <a:endParaRPr lang="ru-RU"/>
        </a:p>
      </dgm:t>
    </dgm:pt>
  </dgm:ptLst>
  <dgm:cxnLst>
    <dgm:cxn modelId="{C97DEF39-2572-49C1-AF6F-271AB742877B}" type="presOf" srcId="{16DCF16C-9097-476F-9D73-66C2161A6C4B}" destId="{A2F0B7D4-3D58-406C-A478-803DC90EA023}" srcOrd="0" destOrd="0" presId="urn:microsoft.com/office/officeart/2008/layout/VerticalCurvedList"/>
    <dgm:cxn modelId="{91DEF90E-3B43-4F33-A4CC-5E88DDB3D34A}" type="presOf" srcId="{C1C4EAC4-B12B-44A1-AE8C-5CADCCEE37EE}" destId="{4BB8A67F-A707-47EF-9B26-F0E073E2010B}" srcOrd="0" destOrd="0" presId="urn:microsoft.com/office/officeart/2008/layout/VerticalCurvedList"/>
    <dgm:cxn modelId="{04FB4E64-15AB-403A-A84E-26B81846ADF7}" type="presOf" srcId="{2BF6DEC4-08F4-4A2F-B1A8-300F63BF9C7E}" destId="{62A5B42B-5956-441B-A497-8062B9958164}" srcOrd="0" destOrd="0" presId="urn:microsoft.com/office/officeart/2008/layout/VerticalCurvedList"/>
    <dgm:cxn modelId="{7A3B1A10-FF78-402B-BA8A-1C566E1BC845}" type="presOf" srcId="{88EE3130-75EA-405E-84A5-C0302A2857A9}" destId="{93529253-F461-4069-B05D-BA5555534B24}" srcOrd="0" destOrd="0" presId="urn:microsoft.com/office/officeart/2008/layout/VerticalCurvedList"/>
    <dgm:cxn modelId="{A595C702-DDFF-42EB-9A26-7EEC5F7B4D6E}" srcId="{0D786CBE-19FE-42F7-9538-4104A8299DF3}" destId="{7D9C7083-0340-44DE-AC7B-62BCEF547377}" srcOrd="2" destOrd="0" parTransId="{ADCA87B0-0018-4663-860D-F3363C55C950}" sibTransId="{FF06B81A-4ED8-4995-BBB6-967AEDD1C241}"/>
    <dgm:cxn modelId="{56742C5A-2CDE-4FAC-AE5F-81FD0D96B078}" srcId="{0D786CBE-19FE-42F7-9538-4104A8299DF3}" destId="{FEE786A6-416E-42BB-8219-62AD227D0452}" srcOrd="3" destOrd="0" parTransId="{6BCA8DF8-2EE4-4363-9E28-CD49E067F7C7}" sibTransId="{4F4CC9E3-5BAD-479A-AB91-BCCC9071441E}"/>
    <dgm:cxn modelId="{F504203B-C64A-4360-B000-FE0A399B9117}" srcId="{0D786CBE-19FE-42F7-9538-4104A8299DF3}" destId="{16DCF16C-9097-476F-9D73-66C2161A6C4B}" srcOrd="1" destOrd="0" parTransId="{9EEDB0DA-60BF-4921-8946-527DB69754FD}" sibTransId="{F811463E-E346-45F7-B520-A74638F8D82C}"/>
    <dgm:cxn modelId="{2EE38260-89EA-4F80-8016-26BF6B593237}" type="presOf" srcId="{0D786CBE-19FE-42F7-9538-4104A8299DF3}" destId="{2C59A9FE-2CD6-4EBA-A6EE-88C8D0E5751F}" srcOrd="0" destOrd="0" presId="urn:microsoft.com/office/officeart/2008/layout/VerticalCurvedList"/>
    <dgm:cxn modelId="{50B25A3A-E181-4B30-8E1E-EBB49FBDB37E}" type="presOf" srcId="{7D9C7083-0340-44DE-AC7B-62BCEF547377}" destId="{92C3615C-15EA-46FA-B967-0B0F438900E1}" srcOrd="0" destOrd="0" presId="urn:microsoft.com/office/officeart/2008/layout/VerticalCurvedList"/>
    <dgm:cxn modelId="{448CACC5-8B66-4F1C-8E45-E8431D06E373}" srcId="{0D786CBE-19FE-42F7-9538-4104A8299DF3}" destId="{C1C4EAC4-B12B-44A1-AE8C-5CADCCEE37EE}" srcOrd="4" destOrd="0" parTransId="{CF59DA25-2822-4B1B-9A54-776A830103CF}" sibTransId="{2BC99EBE-15DC-4B2C-AB65-15264F1A7BFB}"/>
    <dgm:cxn modelId="{17BA8575-172E-48AD-9AC3-D50EAF3051CA}" type="presOf" srcId="{FEE786A6-416E-42BB-8219-62AD227D0452}" destId="{57125F0C-DC80-4080-BEC2-5F1E75C13A31}" srcOrd="0" destOrd="0" presId="urn:microsoft.com/office/officeart/2008/layout/VerticalCurvedList"/>
    <dgm:cxn modelId="{F57338AB-A08A-4877-B8D4-248EFA90A69E}" srcId="{0D786CBE-19FE-42F7-9538-4104A8299DF3}" destId="{2BF6DEC4-08F4-4A2F-B1A8-300F63BF9C7E}" srcOrd="0" destOrd="0" parTransId="{F7E91D31-CCE2-47D6-A1AB-BAC0BACC4078}" sibTransId="{88EE3130-75EA-405E-84A5-C0302A2857A9}"/>
    <dgm:cxn modelId="{44B61090-FAB5-4536-839B-A36D187B4143}" type="presParOf" srcId="{2C59A9FE-2CD6-4EBA-A6EE-88C8D0E5751F}" destId="{87CFA651-95B2-461A-BAB4-2BAA900DAA6B}" srcOrd="0" destOrd="0" presId="urn:microsoft.com/office/officeart/2008/layout/VerticalCurvedList"/>
    <dgm:cxn modelId="{01C751D5-5328-4FFB-993D-1B45ED17A901}" type="presParOf" srcId="{87CFA651-95B2-461A-BAB4-2BAA900DAA6B}" destId="{8851DE0E-861E-4A7B-B3DD-9CF9013467FA}" srcOrd="0" destOrd="0" presId="urn:microsoft.com/office/officeart/2008/layout/VerticalCurvedList"/>
    <dgm:cxn modelId="{21D99D17-ABD5-4230-A470-37191511F8CE}" type="presParOf" srcId="{8851DE0E-861E-4A7B-B3DD-9CF9013467FA}" destId="{17DF2D53-37D2-44E1-B173-276CF451D3B6}" srcOrd="0" destOrd="0" presId="urn:microsoft.com/office/officeart/2008/layout/VerticalCurvedList"/>
    <dgm:cxn modelId="{DA714790-DB46-4434-A2BA-3CC3E425998C}" type="presParOf" srcId="{8851DE0E-861E-4A7B-B3DD-9CF9013467FA}" destId="{93529253-F461-4069-B05D-BA5555534B24}" srcOrd="1" destOrd="0" presId="urn:microsoft.com/office/officeart/2008/layout/VerticalCurvedList"/>
    <dgm:cxn modelId="{15319698-C9F3-4FD0-ACD5-2BB42C3C1EF0}" type="presParOf" srcId="{8851DE0E-861E-4A7B-B3DD-9CF9013467FA}" destId="{1BC0EC7A-A3E7-447F-8BB0-F32C4A90003B}" srcOrd="2" destOrd="0" presId="urn:microsoft.com/office/officeart/2008/layout/VerticalCurvedList"/>
    <dgm:cxn modelId="{8C54F149-9921-41E0-AFC6-FEB3092226C2}" type="presParOf" srcId="{8851DE0E-861E-4A7B-B3DD-9CF9013467FA}" destId="{C2D4E434-616B-465B-952B-DC7963CF9EF8}" srcOrd="3" destOrd="0" presId="urn:microsoft.com/office/officeart/2008/layout/VerticalCurvedList"/>
    <dgm:cxn modelId="{4A0F9BC7-2AD5-488B-9CEE-1B6E63EE268F}" type="presParOf" srcId="{87CFA651-95B2-461A-BAB4-2BAA900DAA6B}" destId="{62A5B42B-5956-441B-A497-8062B9958164}" srcOrd="1" destOrd="0" presId="urn:microsoft.com/office/officeart/2008/layout/VerticalCurvedList"/>
    <dgm:cxn modelId="{AE87A856-17FD-4489-9428-80F62D7B960A}" type="presParOf" srcId="{87CFA651-95B2-461A-BAB4-2BAA900DAA6B}" destId="{5CAC26ED-94E0-4253-8D55-A8CB69B28653}" srcOrd="2" destOrd="0" presId="urn:microsoft.com/office/officeart/2008/layout/VerticalCurvedList"/>
    <dgm:cxn modelId="{12FAF89B-9BA3-4AA1-B021-8ED68E3E7F0A}" type="presParOf" srcId="{5CAC26ED-94E0-4253-8D55-A8CB69B28653}" destId="{440BAC5E-69FB-44C1-9071-E78A54868DF4}" srcOrd="0" destOrd="0" presId="urn:microsoft.com/office/officeart/2008/layout/VerticalCurvedList"/>
    <dgm:cxn modelId="{1BBFD431-CB65-415B-A62F-4E092F404754}" type="presParOf" srcId="{87CFA651-95B2-461A-BAB4-2BAA900DAA6B}" destId="{A2F0B7D4-3D58-406C-A478-803DC90EA023}" srcOrd="3" destOrd="0" presId="urn:microsoft.com/office/officeart/2008/layout/VerticalCurvedList"/>
    <dgm:cxn modelId="{24A71375-5CF1-4E9A-9B6B-9D22E101910A}" type="presParOf" srcId="{87CFA651-95B2-461A-BAB4-2BAA900DAA6B}" destId="{FB969CB8-82BE-47DB-893F-06E643D50D6B}" srcOrd="4" destOrd="0" presId="urn:microsoft.com/office/officeart/2008/layout/VerticalCurvedList"/>
    <dgm:cxn modelId="{3BB0C75E-527C-4E90-BCA4-DD239D5941EE}" type="presParOf" srcId="{FB969CB8-82BE-47DB-893F-06E643D50D6B}" destId="{60A2F7FA-0D3F-4AE8-B18E-5877EA22A4C4}" srcOrd="0" destOrd="0" presId="urn:microsoft.com/office/officeart/2008/layout/VerticalCurvedList"/>
    <dgm:cxn modelId="{00A2EAF9-02FB-4CA5-8D13-6B0513418D3F}" type="presParOf" srcId="{87CFA651-95B2-461A-BAB4-2BAA900DAA6B}" destId="{92C3615C-15EA-46FA-B967-0B0F438900E1}" srcOrd="5" destOrd="0" presId="urn:microsoft.com/office/officeart/2008/layout/VerticalCurvedList"/>
    <dgm:cxn modelId="{E7E19417-F0F4-43C0-86A7-14800042B27B}" type="presParOf" srcId="{87CFA651-95B2-461A-BAB4-2BAA900DAA6B}" destId="{432780FC-C0A3-4CFC-A0B4-3EAC9EA385AD}" srcOrd="6" destOrd="0" presId="urn:microsoft.com/office/officeart/2008/layout/VerticalCurvedList"/>
    <dgm:cxn modelId="{222A9E35-64F9-4F1E-A517-99B6B610CA9A}" type="presParOf" srcId="{432780FC-C0A3-4CFC-A0B4-3EAC9EA385AD}" destId="{A39A7284-1670-429D-970C-4B4686980BEE}" srcOrd="0" destOrd="0" presId="urn:microsoft.com/office/officeart/2008/layout/VerticalCurvedList"/>
    <dgm:cxn modelId="{2E0881BA-E53A-41C4-9946-1B4F5AD82C91}" type="presParOf" srcId="{87CFA651-95B2-461A-BAB4-2BAA900DAA6B}" destId="{57125F0C-DC80-4080-BEC2-5F1E75C13A31}" srcOrd="7" destOrd="0" presId="urn:microsoft.com/office/officeart/2008/layout/VerticalCurvedList"/>
    <dgm:cxn modelId="{B62BF73F-2C6A-4C60-8F46-EF356E16EE21}" type="presParOf" srcId="{87CFA651-95B2-461A-BAB4-2BAA900DAA6B}" destId="{8F585064-28EF-4A05-8192-3A71D0C94B78}" srcOrd="8" destOrd="0" presId="urn:microsoft.com/office/officeart/2008/layout/VerticalCurvedList"/>
    <dgm:cxn modelId="{F2A82699-4D62-4B57-8DA3-DE81CD2DA7B7}" type="presParOf" srcId="{8F585064-28EF-4A05-8192-3A71D0C94B78}" destId="{B22CFAE6-DEC9-4733-8050-006C6C585B17}" srcOrd="0" destOrd="0" presId="urn:microsoft.com/office/officeart/2008/layout/VerticalCurvedList"/>
    <dgm:cxn modelId="{C8D4FBB9-EEF5-466E-8C3C-BB872B67F13E}" type="presParOf" srcId="{87CFA651-95B2-461A-BAB4-2BAA900DAA6B}" destId="{4BB8A67F-A707-47EF-9B26-F0E073E2010B}" srcOrd="9" destOrd="0" presId="urn:microsoft.com/office/officeart/2008/layout/VerticalCurvedList"/>
    <dgm:cxn modelId="{A489C941-8CCD-4C59-BC7D-8705370BEC9F}" type="presParOf" srcId="{87CFA651-95B2-461A-BAB4-2BAA900DAA6B}" destId="{6482C9D2-DAA4-40ED-A0CB-D1D4C2F1392C}" srcOrd="10" destOrd="0" presId="urn:microsoft.com/office/officeart/2008/layout/VerticalCurvedList"/>
    <dgm:cxn modelId="{B62E1960-950B-41EB-BB7A-A3429D70FAB0}" type="presParOf" srcId="{6482C9D2-DAA4-40ED-A0CB-D1D4C2F1392C}" destId="{57771280-34E1-4432-BA95-37FCA7434E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529253-F461-4069-B05D-BA5555534B24}">
      <dsp:nvSpPr>
        <dsp:cNvPr id="0" name=""/>
        <dsp:cNvSpPr/>
      </dsp:nvSpPr>
      <dsp:spPr>
        <a:xfrm>
          <a:off x="-5983630" y="-928709"/>
          <a:ext cx="7247988" cy="7247988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5B42B-5956-441B-A497-8062B9958164}">
      <dsp:nvSpPr>
        <dsp:cNvPr id="0" name=""/>
        <dsp:cNvSpPr/>
      </dsp:nvSpPr>
      <dsp:spPr>
        <a:xfrm>
          <a:off x="611638" y="299602"/>
          <a:ext cx="8132799" cy="6733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44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правила приема обучающихся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611638" y="299602"/>
        <a:ext cx="8132799" cy="673317"/>
      </dsp:txXfrm>
    </dsp:sp>
    <dsp:sp modelId="{440BAC5E-69FB-44C1-9071-E78A54868DF4}">
      <dsp:nvSpPr>
        <dsp:cNvPr id="0" name=""/>
        <dsp:cNvSpPr/>
      </dsp:nvSpPr>
      <dsp:spPr>
        <a:xfrm>
          <a:off x="190815" y="215438"/>
          <a:ext cx="841646" cy="8416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2F0B7D4-3D58-406C-A478-803DC90EA023}">
      <dsp:nvSpPr>
        <dsp:cNvPr id="0" name=""/>
        <dsp:cNvSpPr/>
      </dsp:nvSpPr>
      <dsp:spPr>
        <a:xfrm>
          <a:off x="1071549" y="1214445"/>
          <a:ext cx="7650319" cy="673317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44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режим занятий обучающихся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1071549" y="1214445"/>
        <a:ext cx="7650319" cy="673317"/>
      </dsp:txXfrm>
    </dsp:sp>
    <dsp:sp modelId="{60A2F7FA-0D3F-4AE8-B18E-5877EA22A4C4}">
      <dsp:nvSpPr>
        <dsp:cNvPr id="0" name=""/>
        <dsp:cNvSpPr/>
      </dsp:nvSpPr>
      <dsp:spPr>
        <a:xfrm>
          <a:off x="571505" y="1143004"/>
          <a:ext cx="841646" cy="8416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2C3615C-15EA-46FA-B967-0B0F438900E1}">
      <dsp:nvSpPr>
        <dsp:cNvPr id="0" name=""/>
        <dsp:cNvSpPr/>
      </dsp:nvSpPr>
      <dsp:spPr>
        <a:xfrm>
          <a:off x="1242200" y="2214577"/>
          <a:ext cx="7502237" cy="673317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44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формы, периодичность и порядок текущего контроля успеваемости и промежуточной аттестации обучающихся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1242200" y="2214577"/>
        <a:ext cx="7502237" cy="673317"/>
      </dsp:txXfrm>
    </dsp:sp>
    <dsp:sp modelId="{A39A7284-1670-429D-970C-4B4686980BEE}">
      <dsp:nvSpPr>
        <dsp:cNvPr id="0" name=""/>
        <dsp:cNvSpPr/>
      </dsp:nvSpPr>
      <dsp:spPr>
        <a:xfrm>
          <a:off x="857256" y="2143138"/>
          <a:ext cx="841646" cy="8416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7125F0C-DC80-4080-BEC2-5F1E75C13A31}">
      <dsp:nvSpPr>
        <dsp:cNvPr id="0" name=""/>
        <dsp:cNvSpPr/>
      </dsp:nvSpPr>
      <dsp:spPr>
        <a:xfrm>
          <a:off x="1094117" y="3214708"/>
          <a:ext cx="7650319" cy="673317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44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порядок и основания перевода, отчисления и восстановления обучающихся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1094117" y="3214708"/>
        <a:ext cx="7650319" cy="673317"/>
      </dsp:txXfrm>
    </dsp:sp>
    <dsp:sp modelId="{B22CFAE6-DEC9-4733-8050-006C6C585B17}">
      <dsp:nvSpPr>
        <dsp:cNvPr id="0" name=""/>
        <dsp:cNvSpPr/>
      </dsp:nvSpPr>
      <dsp:spPr>
        <a:xfrm>
          <a:off x="680768" y="3071832"/>
          <a:ext cx="841646" cy="8416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BB8A67F-A707-47EF-9B26-F0E073E2010B}">
      <dsp:nvSpPr>
        <dsp:cNvPr id="0" name=""/>
        <dsp:cNvSpPr/>
      </dsp:nvSpPr>
      <dsp:spPr>
        <a:xfrm>
          <a:off x="611638" y="4100167"/>
          <a:ext cx="8132799" cy="1149406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4445" tIns="45720" rIns="45720" bIns="45720" numCol="1" spcCol="1270" anchor="ctr" anchorCtr="0">
          <a:noAutofit/>
        </a:bodyPr>
        <a:lstStyle/>
        <a:p>
          <a:pPr marL="173038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порядок оформления возникновения, приостановления и прекращения отношений между образовательной организацией и обучающимися и (или) родителями (законными представителями) несовершеннолетних обучающихся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611638" y="4100167"/>
        <a:ext cx="8132799" cy="1149406"/>
      </dsp:txXfrm>
    </dsp:sp>
    <dsp:sp modelId="{57771280-34E1-4432-BA95-37FCA7434E0E}">
      <dsp:nvSpPr>
        <dsp:cNvPr id="0" name=""/>
        <dsp:cNvSpPr/>
      </dsp:nvSpPr>
      <dsp:spPr>
        <a:xfrm>
          <a:off x="-29001" y="4043762"/>
          <a:ext cx="1281280" cy="12622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4912EA3-8CF0-4329-BE92-A9369D33DF1F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B5795C7-7CB4-4E24-83EF-EC5732A0E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8789CA-E255-471C-B89F-A343F868E117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6023E2-5031-499B-AAB6-AADD00E51989}" type="slidenum">
              <a:rPr lang="ru-RU" sz="1200"/>
              <a:pPr algn="r"/>
              <a:t>2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41CFA6-AC69-4852-9817-55C1F6AB01E9}" type="slidenum">
              <a:rPr lang="ru-RU" sz="1200"/>
              <a:pPr algn="r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4CBDE4-5E36-490F-AC3F-42BC475501CD}" type="slidenum">
              <a:rPr lang="ru-RU" sz="1200"/>
              <a:pPr algn="r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AC3774-C0B0-4A6B-8941-321C3854AB99}" type="slidenum">
              <a:rPr lang="ru-RU" sz="1200"/>
              <a:pPr algn="r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1DE02B-A38A-4650-85B4-B197090594ED}" type="slidenum">
              <a:rPr lang="ru-RU" sz="1200"/>
              <a:pPr algn="r"/>
              <a:t>9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E116-D592-4FF9-982A-7E3F13FC30EF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D5E81-EDDD-4AC0-A6CB-9FEAB63F0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8E37-54D1-44CB-8313-A12360CC64B8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95A2-E556-4624-A6DB-00D78E654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1E8F8-49CA-449D-B282-387BFA3214C4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94EBE-821B-4E83-9336-EBE962E13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34EC1-A5C3-40F5-8717-612B749931ED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F9B3-2E73-461D-8122-1930C0199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F788-BBDE-49B3-A692-9FAAF683EC98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7C09D-02CD-4A8C-B4A4-B638D20B4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BE4A-24AE-4435-A713-5A6568468320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EAEC-AF9D-4E3C-BDFF-365C420F7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8D6F-EC8C-447F-B99E-B99C79CB8E1D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9C5C0-C1AD-4CE0-94D5-682778940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F2CA-08B1-427D-92C8-68B5350F917C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F6EF-13E9-4CF2-8DFC-21D447EEF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A401C-FB4C-44A5-BAA9-E0856F769E66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E2427-9ABE-45E6-877B-1048EEACF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8C73-EE6C-41CD-99D5-4A8C5DC561C8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42F0-6B2E-4EFD-857B-054E9430D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E31D0-A3AC-4991-8067-3C84E4A309F1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D9D67-0B32-46ED-851A-BE23C2D43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D9E5C3-073A-4F4D-8A90-DD16EA64AC86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A25E4F-049C-49CF-A9A1-5933E6ED6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Содержимое 4"/>
          <p:cNvSpPr>
            <a:spLocks noGrp="1"/>
          </p:cNvSpPr>
          <p:nvPr>
            <p:ph idx="1"/>
          </p:nvPr>
        </p:nvSpPr>
        <p:spPr>
          <a:xfrm>
            <a:off x="500034" y="1628799"/>
            <a:ext cx="8031191" cy="3168353"/>
          </a:xfrm>
        </p:spPr>
        <p:txBody>
          <a:bodyPr/>
          <a:lstStyle/>
          <a:p>
            <a:pPr algn="ctr">
              <a:buNone/>
              <a:defRPr/>
            </a:pPr>
            <a:r>
              <a:rPr lang="ru-RU" b="1" cap="all" dirty="0" smtClean="0"/>
              <a:t>НОРМАТИВНО-ПРАВОВЫЕ основы деятельности </a:t>
            </a:r>
            <a:r>
              <a:rPr lang="ru-RU" b="1" cap="all" dirty="0" smtClean="0"/>
              <a:t>негосударственных  поставщиков услуг по реализации программ дошкольного образования, присмотра и ухода за детьми дошкольного возраста</a:t>
            </a:r>
            <a:endParaRPr lang="ru-RU" b="1" i="1" cap="small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ЛАБОРАТОРИЯ   ЭФФЕКТИВНЫХ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УПРАВЛЕНЧЕСКИХ     ПРАКТИК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Содержимое 4"/>
          <p:cNvSpPr txBox="1">
            <a:spLocks/>
          </p:cNvSpPr>
          <p:nvPr/>
        </p:nvSpPr>
        <p:spPr bwMode="auto">
          <a:xfrm>
            <a:off x="0" y="5643562"/>
            <a:ext cx="4892675" cy="12144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 err="1" smtClean="0">
                <a:latin typeface="Calibri" pitchFamily="34" charset="0"/>
              </a:rPr>
              <a:t>к.ю.н</a:t>
            </a:r>
            <a:r>
              <a:rPr lang="ru-RU" sz="2400" dirty="0" smtClean="0">
                <a:latin typeface="Calibri" pitchFamily="34" charset="0"/>
              </a:rPr>
              <a:t>., доцент </a:t>
            </a:r>
          </a:p>
          <a:p>
            <a:pPr algn="ctr"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 err="1" smtClean="0">
                <a:latin typeface="Calibri" pitchFamily="34" charset="0"/>
              </a:rPr>
              <a:t>Шеховцева</a:t>
            </a:r>
            <a:r>
              <a:rPr lang="ru-RU" sz="2400" dirty="0" smtClean="0">
                <a:latin typeface="Calibri" pitchFamily="34" charset="0"/>
              </a:rPr>
              <a:t> Екатерина Валерьевна</a:t>
            </a:r>
            <a:endParaRPr lang="ru-RU" sz="2400" dirty="0">
              <a:latin typeface="Calibri" pitchFamily="34" charset="0"/>
            </a:endParaRPr>
          </a:p>
          <a:p>
            <a:pPr marL="342900" indent="-342900" algn="ctr"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Calibri" pitchFamily="34" charset="0"/>
              </a:rPr>
              <a:t>2019</a:t>
            </a:r>
            <a:endParaRPr lang="ru-RU" sz="2400" dirty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dirty="0">
              <a:latin typeface="Calibri" pitchFamily="34" charset="0"/>
            </a:endParaRPr>
          </a:p>
        </p:txBody>
      </p:sp>
      <p:pic>
        <p:nvPicPr>
          <p:cNvPr id="2" name="Picture 18" descr="http://zosh3ostrog.ucoz.ua/12/pred1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73625" y="22269450"/>
            <a:ext cx="43291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3" descr="C:\Users\Олег\Desktop\pred1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4286250"/>
            <a:ext cx="30718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2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ВИДЫ негосударственных  поставщиков услуг по </a:t>
            </a:r>
          </a:p>
          <a:p>
            <a:pPr>
              <a:defRPr/>
            </a:pPr>
            <a:r>
              <a:rPr lang="ru-RU" sz="22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реализации  программ дошкольного образования, </a:t>
            </a:r>
          </a:p>
          <a:p>
            <a:pPr>
              <a:defRPr/>
            </a:pPr>
            <a:r>
              <a:rPr lang="ru-RU" sz="22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присмотра и ухода  за детьми дошкольного возраста</a:t>
            </a:r>
            <a:endParaRPr lang="ru-RU" sz="22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643306" y="2357438"/>
            <a:ext cx="5286412" cy="7858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>разрабатывается и принимается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>учредителем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4643437" y="1357298"/>
            <a:ext cx="2357455" cy="8572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A331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УСТАВ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3077" name="AutoShape 11"/>
          <p:cNvSpPr>
            <a:spLocks noChangeArrowheads="1"/>
          </p:cNvSpPr>
          <p:nvPr/>
        </p:nvSpPr>
        <p:spPr bwMode="auto">
          <a:xfrm rot="2197159">
            <a:off x="7001835" y="1672517"/>
            <a:ext cx="1008062" cy="576263"/>
          </a:xfrm>
          <a:prstGeom prst="curvedDownArrow">
            <a:avLst>
              <a:gd name="adj1" fmla="val 34986"/>
              <a:gd name="adj2" fmla="val 69972"/>
              <a:gd name="adj3" fmla="val 33333"/>
            </a:avLst>
          </a:prstGeom>
          <a:solidFill>
            <a:srgbClr val="FA3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14"/>
          <p:cNvSpPr>
            <a:spLocks noChangeArrowheads="1"/>
          </p:cNvSpPr>
          <p:nvPr/>
        </p:nvSpPr>
        <p:spPr bwMode="auto">
          <a:xfrm>
            <a:off x="214282" y="3929066"/>
            <a:ext cx="8358246" cy="1071572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indent="725488">
              <a:defRPr/>
            </a:pPr>
            <a:r>
              <a:rPr lang="ru-RU" dirty="0" smtClean="0"/>
              <a:t>Создание «</a:t>
            </a:r>
            <a:r>
              <a:rPr lang="ru-RU" b="1" i="1" dirty="0" smtClean="0"/>
              <a:t>образовательной организации</a:t>
            </a:r>
            <a:r>
              <a:rPr lang="ru-RU" dirty="0" smtClean="0"/>
              <a:t>» только как </a:t>
            </a:r>
          </a:p>
          <a:p>
            <a:pPr>
              <a:defRPr/>
            </a:pPr>
            <a:r>
              <a:rPr lang="ru-RU" dirty="0" smtClean="0"/>
              <a:t>некоммерческой организации (например, «Автономная некоммерческая </a:t>
            </a:r>
          </a:p>
          <a:p>
            <a:pPr>
              <a:defRPr/>
            </a:pPr>
            <a:r>
              <a:rPr lang="ru-RU" dirty="0" smtClean="0"/>
              <a:t>организация» (АНО) – ст. 2 Федерального закона от 12.01.1996 № 7-ФЗ)</a:t>
            </a:r>
          </a:p>
        </p:txBody>
      </p:sp>
      <p:sp>
        <p:nvSpPr>
          <p:cNvPr id="3079" name="AutoShape 16"/>
          <p:cNvSpPr>
            <a:spLocks noChangeArrowheads="1"/>
          </p:cNvSpPr>
          <p:nvPr/>
        </p:nvSpPr>
        <p:spPr bwMode="auto">
          <a:xfrm rot="5400000">
            <a:off x="5823749" y="3248820"/>
            <a:ext cx="785820" cy="574675"/>
          </a:xfrm>
          <a:custGeom>
            <a:avLst/>
            <a:gdLst>
              <a:gd name="T0" fmla="*/ 11435305 w 21600"/>
              <a:gd name="T1" fmla="*/ 0 h 21600"/>
              <a:gd name="T2" fmla="*/ 0 w 21600"/>
              <a:gd name="T3" fmla="*/ 7644721 h 21600"/>
              <a:gd name="T4" fmla="*/ 11435305 w 21600"/>
              <a:gd name="T5" fmla="*/ 15289416 h 21600"/>
              <a:gd name="T6" fmla="*/ 15247093 w 21600"/>
              <a:gd name="T7" fmla="*/ 764472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3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AutoShape 1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19" descr="Картинки по запросу картинки провер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2786082" cy="21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71472" y="521495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dirty="0" smtClean="0"/>
              <a:t>Создание </a:t>
            </a:r>
            <a:r>
              <a:rPr lang="ru-RU" i="1" dirty="0" smtClean="0"/>
              <a:t>«</a:t>
            </a:r>
            <a:r>
              <a:rPr lang="ru-RU" b="1" i="1" dirty="0" smtClean="0"/>
              <a:t>организации осуществляющей обучение</a:t>
            </a:r>
            <a:r>
              <a:rPr lang="ru-RU" i="1" dirty="0" smtClean="0"/>
              <a:t>»</a:t>
            </a:r>
            <a:r>
              <a:rPr lang="ru-RU" dirty="0" smtClean="0"/>
              <a:t>, как некоммерческой организации, или коммерческой организации (в любой организационно-правовой форме определенной Гражданским кодексом РФ), или индивидуального предпринимателя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85720" y="3786190"/>
            <a:ext cx="571504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1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5720" y="5000636"/>
            <a:ext cx="571504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2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Формулировка для устава</a:t>
            </a:r>
            <a:endParaRPr lang="ru-RU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59766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структуре Общества с ограниченной ответственностью </a:t>
            </a:r>
            <a:r>
              <a:rPr lang="ru-RU" b="1" dirty="0" smtClean="0"/>
              <a:t>на основании ст. 30 Федерального закона от 29.12.2012 № 273-ФЗ «Об образовании в Российской Федерации» </a:t>
            </a:r>
            <a:r>
              <a:rPr lang="ru-RU" dirty="0" smtClean="0"/>
              <a:t>структурное подразделение «Образовательный центр «_______» для осуществления образовательной деятельности по дополнительному образованию: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- дошкольное </a:t>
            </a:r>
            <a:r>
              <a:rPr lang="ru-RU" b="1" dirty="0" smtClean="0">
                <a:solidFill>
                  <a:srgbClr val="FF0000"/>
                </a:solidFill>
              </a:rPr>
              <a:t>образование</a:t>
            </a:r>
            <a:r>
              <a:rPr lang="ru-RU" b="1" dirty="0" smtClean="0"/>
              <a:t>;</a:t>
            </a:r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 smtClean="0">
                <a:solidFill>
                  <a:srgbClr val="FF0000"/>
                </a:solidFill>
              </a:rPr>
              <a:t>дополнительное образование детей и взрослых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Подразделение является необособленным структурным образовательным подразделением Общества, выполняющим </a:t>
            </a:r>
            <a:r>
              <a:rPr lang="ru-RU" b="1" dirty="0" smtClean="0"/>
              <a:t>функции, возложенные на него Уставом Общества и Положением «Об образовательном центре «_______»</a:t>
            </a:r>
            <a:r>
              <a:rPr lang="ru-RU" b="1" dirty="0" smtClean="0"/>
              <a:t> </a:t>
            </a:r>
            <a:r>
              <a:rPr lang="ru-RU" dirty="0" smtClean="0"/>
              <a:t>и действует в соответствии с Федеральным законом от 29.12.2012 № 273 «Об образовании в Российской Федерации», нормативными правовыми актами Российской Федерации</a:t>
            </a:r>
            <a:r>
              <a:rPr lang="ru-RU" dirty="0" smtClean="0"/>
              <a:t>, __________________.</a:t>
            </a:r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16092" t="5514" r="15824"/>
          <a:stretch>
            <a:fillRect/>
          </a:stretch>
        </p:blipFill>
        <p:spPr bwMode="auto">
          <a:xfrm>
            <a:off x="6213310" y="1628801"/>
            <a:ext cx="2715681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 cap="all" dirty="0" smtClean="0">
                <a:solidFill>
                  <a:schemeClr val="bg1"/>
                </a:solidFill>
              </a:rPr>
              <a:t>Организация образовательной </a:t>
            </a:r>
          </a:p>
          <a:p>
            <a:pPr>
              <a:defRPr/>
            </a:pPr>
            <a:r>
              <a:rPr lang="ru-RU" sz="2800" b="1" cap="all" dirty="0" smtClean="0">
                <a:solidFill>
                  <a:schemeClr val="bg1"/>
                </a:solidFill>
              </a:rPr>
              <a:t>Деятельности  и присмотра и ухода</a:t>
            </a:r>
            <a:endParaRPr lang="ru-RU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7" y="1357299"/>
          <a:ext cx="8501122" cy="5133271"/>
        </p:xfrm>
        <a:graphic>
          <a:graphicData uri="http://schemas.openxmlformats.org/drawingml/2006/table">
            <a:tbl>
              <a:tblPr/>
              <a:tblGrid>
                <a:gridCol w="285753"/>
                <a:gridCol w="3857652"/>
                <a:gridCol w="1428760"/>
                <a:gridCol w="2928957"/>
              </a:tblGrid>
              <a:tr h="426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</a:t>
                      </a: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Возможное наименование видов деятельности по уставу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ОКВЭД-2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по ОКВЭД-2</a:t>
                      </a: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87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Обучение по образовательным программам: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дошкольного образования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начального общего образования;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основного общего образования;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среднего общего образования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85.11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Образование дошкольное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85.12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Образование начальное общее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85.13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Образование основное общее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85.14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Образование </a:t>
                      </a: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среднее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общее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Присмотр и уход за детьми 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88.91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Деятельность по уходу за детьми в дневное время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5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Реализация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кружковой и </a:t>
                      </a:r>
                      <a:r>
                        <a:rPr lang="ru-RU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культурно-досуговой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деятельности,  проведение мастер-классов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85.41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Образование дополнительное детей и взрослых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85.41.1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Образование в области спорта и отдыха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85.41.2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Образование в области культуры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93.29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Деятельность зрелищно-развлекательная 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прочая</a:t>
                      </a:r>
                    </a:p>
                  </a:txBody>
                  <a:tcPr marL="1216" marR="1216" marT="1216" marB="1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 в сфере образования</a:t>
            </a:r>
            <a:endParaRPr lang="ru-RU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s://ds04.infourok.ru/uploads/ex/0299/00013b18-ae59958b/img5.jpg"/>
          <p:cNvPicPr>
            <a:picLocks noChangeAspect="1" noChangeArrowheads="1"/>
          </p:cNvPicPr>
          <p:nvPr/>
        </p:nvPicPr>
        <p:blipFill>
          <a:blip r:embed="rId3" cstate="print"/>
          <a:srcRect t="2439" r="833" b="4878"/>
          <a:stretch>
            <a:fillRect/>
          </a:stretch>
        </p:blipFill>
        <p:spPr bwMode="auto">
          <a:xfrm>
            <a:off x="214282" y="1214422"/>
            <a:ext cx="8715436" cy="5429264"/>
          </a:xfrm>
          <a:prstGeom prst="rect">
            <a:avLst/>
          </a:prstGeom>
          <a:noFill/>
        </p:spPr>
      </p:pic>
      <p:sp>
        <p:nvSpPr>
          <p:cNvPr id="30728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1" name="Picture 11" descr="C:\Users\Олег\Desktop\rep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30278"/>
            <a:ext cx="4286248" cy="1427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ОБЯЗАТЕЛЬНЫЕ ПОЛОЖЕНИЯ УСТАВА </a:t>
            </a:r>
          </a:p>
          <a:p>
            <a:pPr>
              <a:defRPr/>
            </a:pPr>
            <a:r>
              <a:rPr lang="ru-RU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ОБРАЗОВАТЕЛЬНОЙ ОРГАНИЗАЦИИ</a:t>
            </a:r>
            <a:endParaRPr lang="ru-RU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14313" y="1357313"/>
            <a:ext cx="3143241" cy="1643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ст. 25 Закона об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образовании в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Российской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Федерации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081" name="Rectangle 14"/>
          <p:cNvSpPr>
            <a:spLocks noChangeArrowheads="1"/>
          </p:cNvSpPr>
          <p:nvPr/>
        </p:nvSpPr>
        <p:spPr bwMode="auto">
          <a:xfrm>
            <a:off x="214312" y="4214818"/>
            <a:ext cx="3428994" cy="2357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2000" dirty="0" smtClean="0"/>
              <a:t>структура и компетенция </a:t>
            </a:r>
          </a:p>
          <a:p>
            <a:pPr>
              <a:defRPr/>
            </a:pPr>
            <a:r>
              <a:rPr lang="ru-RU" sz="2000" dirty="0" smtClean="0"/>
              <a:t>органов управления </a:t>
            </a:r>
          </a:p>
          <a:p>
            <a:pPr>
              <a:defRPr/>
            </a:pPr>
            <a:r>
              <a:rPr lang="ru-RU" sz="2000" dirty="0" smtClean="0"/>
              <a:t>образовательной </a:t>
            </a:r>
          </a:p>
          <a:p>
            <a:pPr>
              <a:defRPr/>
            </a:pPr>
            <a:r>
              <a:rPr lang="ru-RU" sz="2000" dirty="0" smtClean="0"/>
              <a:t>организацией, порядок их </a:t>
            </a:r>
          </a:p>
          <a:p>
            <a:pPr>
              <a:defRPr/>
            </a:pPr>
            <a:r>
              <a:rPr lang="ru-RU" sz="2000" dirty="0" smtClean="0"/>
              <a:t>формирования и сроки </a:t>
            </a:r>
          </a:p>
          <a:p>
            <a:pPr>
              <a:defRPr/>
            </a:pPr>
            <a:r>
              <a:rPr lang="ru-RU" sz="2000" dirty="0" smtClean="0"/>
              <a:t>полномочий</a:t>
            </a:r>
          </a:p>
          <a:p>
            <a:pPr>
              <a:defRPr/>
            </a:pP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101" name="AutoShape 16"/>
          <p:cNvSpPr>
            <a:spLocks noChangeArrowheads="1"/>
          </p:cNvSpPr>
          <p:nvPr/>
        </p:nvSpPr>
        <p:spPr bwMode="auto">
          <a:xfrm rot="16200000">
            <a:off x="644496" y="3355975"/>
            <a:ext cx="1143007" cy="574675"/>
          </a:xfrm>
          <a:custGeom>
            <a:avLst/>
            <a:gdLst>
              <a:gd name="T0" fmla="*/ 11435265 w 21600"/>
              <a:gd name="T1" fmla="*/ 0 h 21600"/>
              <a:gd name="T2" fmla="*/ 0 w 21600"/>
              <a:gd name="T3" fmla="*/ 7644721 h 21600"/>
              <a:gd name="T4" fmla="*/ 11435265 w 21600"/>
              <a:gd name="T5" fmla="*/ 15289416 h 21600"/>
              <a:gd name="T6" fmla="*/ 15247040 w 21600"/>
              <a:gd name="T7" fmla="*/ 764472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3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572000" y="1357313"/>
            <a:ext cx="4357689" cy="7858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000" dirty="0" smtClean="0"/>
              <a:t>тип образовательной организации</a:t>
            </a:r>
            <a:endParaRPr lang="ru-RU" sz="2000" dirty="0"/>
          </a:p>
        </p:txBody>
      </p:sp>
      <p:sp>
        <p:nvSpPr>
          <p:cNvPr id="4104" name="AutoShape 16"/>
          <p:cNvSpPr>
            <a:spLocks noChangeArrowheads="1"/>
          </p:cNvSpPr>
          <p:nvPr/>
        </p:nvSpPr>
        <p:spPr bwMode="auto">
          <a:xfrm>
            <a:off x="3428992" y="1500174"/>
            <a:ext cx="1000132" cy="574675"/>
          </a:xfrm>
          <a:custGeom>
            <a:avLst/>
            <a:gdLst>
              <a:gd name="T0" fmla="*/ 34305795 w 21600"/>
              <a:gd name="T1" fmla="*/ 0 h 21600"/>
              <a:gd name="T2" fmla="*/ 0 w 21600"/>
              <a:gd name="T3" fmla="*/ 7644721 h 21600"/>
              <a:gd name="T4" fmla="*/ 34305795 w 21600"/>
              <a:gd name="T5" fmla="*/ 15289416 h 21600"/>
              <a:gd name="T6" fmla="*/ 45741120 w 21600"/>
              <a:gd name="T7" fmla="*/ 764472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3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AutoShape 16"/>
          <p:cNvSpPr>
            <a:spLocks noChangeArrowheads="1"/>
          </p:cNvSpPr>
          <p:nvPr/>
        </p:nvSpPr>
        <p:spPr bwMode="auto">
          <a:xfrm rot="5400000">
            <a:off x="6859603" y="2141529"/>
            <a:ext cx="571500" cy="574675"/>
          </a:xfrm>
          <a:custGeom>
            <a:avLst/>
            <a:gdLst>
              <a:gd name="T0" fmla="*/ 11435265 w 21600"/>
              <a:gd name="T1" fmla="*/ 0 h 21600"/>
              <a:gd name="T2" fmla="*/ 0 w 21600"/>
              <a:gd name="T3" fmla="*/ 7644721 h 21600"/>
              <a:gd name="T4" fmla="*/ 11435265 w 21600"/>
              <a:gd name="T5" fmla="*/ 15289416 h 21600"/>
              <a:gd name="T6" fmla="*/ 15247040 w 21600"/>
              <a:gd name="T7" fmla="*/ 764472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3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215074" y="2786058"/>
            <a:ext cx="2714615" cy="1428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000" dirty="0" smtClean="0"/>
              <a:t>учредитель или </a:t>
            </a:r>
          </a:p>
          <a:p>
            <a:pPr>
              <a:defRPr/>
            </a:pPr>
            <a:r>
              <a:rPr lang="ru-RU" sz="2000" dirty="0" smtClean="0"/>
              <a:t>учредители </a:t>
            </a:r>
          </a:p>
          <a:p>
            <a:pPr>
              <a:defRPr/>
            </a:pPr>
            <a:r>
              <a:rPr lang="ru-RU" sz="2000" dirty="0" smtClean="0"/>
              <a:t>образовательной </a:t>
            </a:r>
          </a:p>
          <a:p>
            <a:pPr>
              <a:defRPr/>
            </a:pPr>
            <a:r>
              <a:rPr lang="ru-RU" sz="2000" dirty="0" smtClean="0"/>
              <a:t>организации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AutoShape 16"/>
          <p:cNvSpPr>
            <a:spLocks noChangeArrowheads="1"/>
          </p:cNvSpPr>
          <p:nvPr/>
        </p:nvSpPr>
        <p:spPr bwMode="auto">
          <a:xfrm rot="10800000">
            <a:off x="3643306" y="5929326"/>
            <a:ext cx="1071570" cy="574675"/>
          </a:xfrm>
          <a:custGeom>
            <a:avLst/>
            <a:gdLst>
              <a:gd name="T0" fmla="*/ 11435265 w 21600"/>
              <a:gd name="T1" fmla="*/ 0 h 21600"/>
              <a:gd name="T2" fmla="*/ 0 w 21600"/>
              <a:gd name="T3" fmla="*/ 7644721 h 21600"/>
              <a:gd name="T4" fmla="*/ 11435265 w 21600"/>
              <a:gd name="T5" fmla="*/ 15289416 h 21600"/>
              <a:gd name="T6" fmla="*/ 15247040 w 21600"/>
              <a:gd name="T7" fmla="*/ 764472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3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AutoShape 15" descr="http://www.klass39.ru/wp-content/uploads/2011/08/Reading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5400000">
            <a:off x="6895320" y="4248951"/>
            <a:ext cx="642942" cy="574675"/>
          </a:xfrm>
          <a:custGeom>
            <a:avLst/>
            <a:gdLst>
              <a:gd name="T0" fmla="*/ 11435265 w 21600"/>
              <a:gd name="T1" fmla="*/ 0 h 21600"/>
              <a:gd name="T2" fmla="*/ 0 w 21600"/>
              <a:gd name="T3" fmla="*/ 7644721 h 21600"/>
              <a:gd name="T4" fmla="*/ 11435265 w 21600"/>
              <a:gd name="T5" fmla="*/ 15289416 h 21600"/>
              <a:gd name="T6" fmla="*/ 15247040 w 21600"/>
              <a:gd name="T7" fmla="*/ 764472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3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857752" y="5000636"/>
            <a:ext cx="4071937" cy="164305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000" dirty="0" smtClean="0"/>
              <a:t>виды реализуемых </a:t>
            </a:r>
          </a:p>
          <a:p>
            <a:pPr>
              <a:defRPr/>
            </a:pPr>
            <a:r>
              <a:rPr lang="ru-RU" sz="2000" dirty="0" smtClean="0"/>
              <a:t>образовательных программ с </a:t>
            </a:r>
          </a:p>
          <a:p>
            <a:pPr>
              <a:defRPr/>
            </a:pPr>
            <a:r>
              <a:rPr lang="ru-RU" sz="2000" dirty="0" smtClean="0"/>
              <a:t>указанием уровня  образования </a:t>
            </a:r>
          </a:p>
          <a:p>
            <a:pPr>
              <a:defRPr/>
            </a:pPr>
            <a:r>
              <a:rPr lang="ru-RU" sz="2000" dirty="0" smtClean="0"/>
              <a:t>и (или) направленности</a:t>
            </a:r>
          </a:p>
        </p:txBody>
      </p:sp>
      <p:sp>
        <p:nvSpPr>
          <p:cNvPr id="4113" name="AutoShape 1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6" name="AutoShape 2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1" descr="C:\Users\Олег\Desktop\62903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214554"/>
            <a:ext cx="178595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ЛОКАЛЬНЫЕ НОРМАТИВНЫЕ АКТЫ </a:t>
            </a:r>
          </a:p>
          <a:p>
            <a:pPr>
              <a:defRPr/>
            </a:pPr>
            <a:r>
              <a:rPr lang="ru-RU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ОБРАЗОВАТЕЛЬНОЙ ОРГАНИЗАЦИИ (ст. 30)</a:t>
            </a:r>
            <a:endParaRPr lang="ru-RU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Объект 6"/>
          <p:cNvGraphicFramePr>
            <a:graphicFrameLocks/>
          </p:cNvGraphicFramePr>
          <p:nvPr/>
        </p:nvGraphicFramePr>
        <p:xfrm>
          <a:off x="214282" y="1214422"/>
          <a:ext cx="8715436" cy="5384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ДОГОВОРЫ аренды недвижимого </a:t>
            </a:r>
          </a:p>
          <a:p>
            <a:pPr>
              <a:defRPr/>
            </a:pPr>
            <a:r>
              <a:rPr lang="ru-RU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имущества</a:t>
            </a:r>
            <a:endParaRPr lang="ru-RU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1412776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* 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Обеспечить арендуемое помещение электроэнергией, отоплением и другими коммунальными услугами, обеспечивающими функционирование помещения в соответствии с целями аренды;</a:t>
            </a:r>
            <a:endParaRPr kumimoji="0" lang="ru-RU" altLang="zh-CN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altLang="zh-CN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* 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Принимать необходимые меры  по ремонту  в случае неисправности сантехнического, электротехнического оборудования и оснащения,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энерго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-,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водо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-,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электро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-, теплоснабжения, препятствующих или создающих трудности в использовании Арендатором  помещения;</a:t>
            </a:r>
            <a:endParaRPr kumimoji="0" lang="ru-RU" altLang="zh-CN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altLang="zh-CN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* 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Проводить в арендуемых помещениях мероприятия по дератизации и дезинфекции с целью 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обеспечения функционирование помещения в соответствии с целями аренды;</a:t>
            </a:r>
          </a:p>
          <a:p>
            <a:pPr lvl="0" eaLnBrk="0" hangingPunct="0"/>
            <a:r>
              <a:rPr lang="ru-RU" altLang="zh-CN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* 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Проводить уборку помещения в соответствии с требованиями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СанПин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и гигиеническими требованиями к помещению.»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5" descr="http://www.stihi.ru/pics/2017/09/24/6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643667"/>
            <a:ext cx="5221814" cy="1214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ВАЖНО</a:t>
            </a:r>
            <a:endParaRPr lang="ru-RU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4716463" y="1341438"/>
            <a:ext cx="226695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2928926" y="1214422"/>
            <a:ext cx="5929354" cy="26432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 smtClean="0"/>
              <a:t>В соответствии с федеральным </a:t>
            </a:r>
          </a:p>
          <a:p>
            <a:r>
              <a:rPr lang="ru-RU" sz="2000" dirty="0" smtClean="0"/>
              <a:t>государственным образовательным стандартом </a:t>
            </a:r>
          </a:p>
          <a:p>
            <a:r>
              <a:rPr lang="ru-RU" sz="2000" dirty="0" smtClean="0"/>
              <a:t>дошкольного образования, организация, </a:t>
            </a:r>
          </a:p>
          <a:p>
            <a:r>
              <a:rPr lang="ru-RU" sz="2000" dirty="0" smtClean="0"/>
              <a:t>осуществляющая образовательную </a:t>
            </a:r>
          </a:p>
          <a:p>
            <a:r>
              <a:rPr lang="ru-RU" sz="2000" dirty="0" smtClean="0"/>
              <a:t>деятельность, ИП может разрабатывать и </a:t>
            </a:r>
          </a:p>
          <a:p>
            <a:r>
              <a:rPr lang="ru-RU" sz="2000" dirty="0" smtClean="0"/>
              <a:t>реализовывать программы, рассчитанные на </a:t>
            </a:r>
          </a:p>
          <a:p>
            <a:r>
              <a:rPr lang="ru-RU" sz="2000" dirty="0" smtClean="0"/>
              <a:t>группы кратковременного пребывания детей</a:t>
            </a:r>
            <a:endParaRPr lang="ru-RU" sz="2000" dirty="0"/>
          </a:p>
        </p:txBody>
      </p:sp>
      <p:sp>
        <p:nvSpPr>
          <p:cNvPr id="8199" name="Rectangle 13"/>
          <p:cNvSpPr>
            <a:spLocks noChangeArrowheads="1"/>
          </p:cNvSpPr>
          <p:nvPr/>
        </p:nvSpPr>
        <p:spPr bwMode="auto">
          <a:xfrm>
            <a:off x="285720" y="4071942"/>
            <a:ext cx="8643968" cy="11430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 smtClean="0"/>
              <a:t>Механизм развития дошкольного образования посредством поддержки </a:t>
            </a:r>
          </a:p>
          <a:p>
            <a:r>
              <a:rPr lang="ru-RU" sz="2000" dirty="0" smtClean="0"/>
              <a:t>предоставления дошкольного образования индивидуальными </a:t>
            </a:r>
          </a:p>
          <a:p>
            <a:r>
              <a:rPr lang="ru-RU" sz="2000" dirty="0" smtClean="0"/>
              <a:t>предпринимателями, организовавшими </a:t>
            </a:r>
            <a:r>
              <a:rPr lang="ru-RU" sz="2000" i="1" dirty="0" smtClean="0"/>
              <a:t>«семейные детские сады»</a:t>
            </a:r>
            <a:endParaRPr lang="ru-RU" sz="2000" dirty="0"/>
          </a:p>
        </p:txBody>
      </p:sp>
      <p:sp>
        <p:nvSpPr>
          <p:cNvPr id="8208" name="AutoShape 1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15" descr="C:\Users\Олег\Desktop\png-tick-png-transparent-png-svg-blue-check-mark-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214422"/>
            <a:ext cx="357190" cy="438136"/>
          </a:xfrm>
          <a:prstGeom prst="rect">
            <a:avLst/>
          </a:prstGeom>
          <a:noFill/>
        </p:spPr>
      </p:pic>
      <p:pic>
        <p:nvPicPr>
          <p:cNvPr id="16" name="Picture 17" descr="https://ds04.infourok.ru/uploads/ex/0c7a/000269f1-337b1d60/hello_html_m1567da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2071702" cy="2500331"/>
          </a:xfrm>
          <a:prstGeom prst="rect">
            <a:avLst/>
          </a:prstGeom>
          <a:noFill/>
        </p:spPr>
      </p:pic>
      <p:pic>
        <p:nvPicPr>
          <p:cNvPr id="17" name="Picture 15" descr="C:\Users\Олег\Desktop\png-tick-png-transparent-png-svg-blue-check-mark-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357190" cy="438136"/>
          </a:xfrm>
          <a:prstGeom prst="rect">
            <a:avLst/>
          </a:prstGeom>
          <a:noFill/>
        </p:spPr>
      </p:pic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285720" y="5429264"/>
            <a:ext cx="8643968" cy="10001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 smtClean="0"/>
              <a:t>Поддержка предоставления индивидуальными предпринимателями </a:t>
            </a:r>
          </a:p>
          <a:p>
            <a:r>
              <a:rPr lang="ru-RU" sz="2000" dirty="0" smtClean="0"/>
              <a:t>услуг по присмотру и уходу за детьми в «семейных» детских садах</a:t>
            </a:r>
            <a:endParaRPr lang="ru-RU" sz="2000" dirty="0"/>
          </a:p>
        </p:txBody>
      </p:sp>
      <p:pic>
        <p:nvPicPr>
          <p:cNvPr id="19" name="Picture 15" descr="C:\Users\Олег\Desktop\png-tick-png-transparent-png-svg-blue-check-mark-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4950"/>
            <a:ext cx="357190" cy="438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595</Words>
  <Application>Microsoft Office PowerPoint</Application>
  <PresentationFormat>Экран (4:3)</PresentationFormat>
  <Paragraphs>114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Юрисконсульт</cp:lastModifiedBy>
  <cp:revision>150</cp:revision>
  <dcterms:created xsi:type="dcterms:W3CDTF">2013-09-08T06:44:04Z</dcterms:created>
  <dcterms:modified xsi:type="dcterms:W3CDTF">2019-03-27T06:45:20Z</dcterms:modified>
</cp:coreProperties>
</file>